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7" r:id="rId4"/>
    <p:sldId id="274" r:id="rId5"/>
    <p:sldId id="282" r:id="rId6"/>
    <p:sldId id="283" r:id="rId7"/>
    <p:sldId id="284" r:id="rId8"/>
    <p:sldId id="278" r:id="rId9"/>
    <p:sldId id="280" r:id="rId10"/>
    <p:sldId id="268" r:id="rId11"/>
    <p:sldId id="28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7F3"/>
    <a:srgbClr val="EAF57F"/>
    <a:srgbClr val="CC0000"/>
    <a:srgbClr val="FF66CC"/>
    <a:srgbClr val="FF00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56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E62DD5-B71A-4BBF-ADBC-DDF1FDF5E4C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1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48E55E-3052-4E1F-9C0D-DCBF54D91F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76-FFE8-4C20-9AD0-D9622AEC6D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B729-5912-489D-BDA6-1BF4B71829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92D2-CE23-4AB4-91AE-40ABD507867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156C-9338-4BC0-872F-1C3B78A607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1D5A-545C-4B61-A5C3-84A962B857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CCA6-DDA9-4AF3-832E-77DA5AF38A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1355-CFE2-42CB-8126-CB8EA9DF3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5549-1DE0-4993-B376-376897765E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99A0B-D92D-484F-9CC5-707E5905C56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1F7C14-39C0-42A3-8C2D-3725645FDE3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9E3B88-5F03-4ED6-A471-4528CF7CF31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rtem1\Desktop\&#1084;&#1086;&#1103;\&#1040;&#1088;&#1090;%20&#1075;&#1080;&#1084;&#1085;&#1072;&#1089;&#1090;&#1080;&#1082;&#1072;\&#1055;&#1088;&#1077;&#1079;%20&#1089;&#1074;&#1080;&#1089;&#1090;\&#1074;&#1086;&#1083;&#1096;&#1077;&#1073;&#1089;&#1090;&#1074;&#108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Гимнастика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  <a:latin typeface="Comic Sans MS" pitchFamily="66" charset="0"/>
              </a:rPr>
              <a:t>для язычка</a:t>
            </a:r>
          </a:p>
          <a:p>
            <a:pPr algn="ctr"/>
            <a:r>
              <a:rPr lang="ru-RU" sz="6000" dirty="0">
                <a:solidFill>
                  <a:schemeClr val="accent2"/>
                </a:solidFill>
                <a:latin typeface="Comic Sans MS" pitchFamily="66" charset="0"/>
              </a:rPr>
              <a:t>(шипящие )</a:t>
            </a:r>
          </a:p>
        </p:txBody>
      </p:sp>
      <p:pic>
        <p:nvPicPr>
          <p:cNvPr id="512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5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5"/>
                            </p:stCondLst>
                            <p:childTnLst>
                              <p:par>
                                <p:cTn id="23" presetID="20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4" grpId="0" build="allAtOnce"/>
      <p:bldP spid="5124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95400"/>
            <a:ext cx="1333500" cy="1295400"/>
          </a:xfrm>
          <a:prstGeom prst="rect">
            <a:avLst/>
          </a:prstGeom>
          <a:noFill/>
        </p:spPr>
      </p:pic>
      <p:pic>
        <p:nvPicPr>
          <p:cNvPr id="47110" name="Picture 6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990600" cy="1066800"/>
          </a:xfrm>
          <a:prstGeom prst="rect">
            <a:avLst/>
          </a:prstGeom>
          <a:noFill/>
        </p:spPr>
      </p:pic>
      <p:pic>
        <p:nvPicPr>
          <p:cNvPr id="47111" name="Picture 7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1219200" cy="1219200"/>
          </a:xfrm>
          <a:prstGeom prst="rect">
            <a:avLst/>
          </a:prstGeom>
          <a:noFill/>
        </p:spPr>
      </p:pic>
      <p:pic>
        <p:nvPicPr>
          <p:cNvPr id="47112" name="Picture 8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181600"/>
            <a:ext cx="800100" cy="1295400"/>
          </a:xfrm>
          <a:prstGeom prst="rect">
            <a:avLst/>
          </a:prstGeom>
          <a:noFill/>
        </p:spPr>
      </p:pic>
      <p:pic>
        <p:nvPicPr>
          <p:cNvPr id="47113" name="Picture 9" descr="butterfly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1600200" cy="14478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Теперь твой язычок порхает как бабочка!</a:t>
            </a:r>
          </a:p>
        </p:txBody>
      </p:sp>
      <p:pic>
        <p:nvPicPr>
          <p:cNvPr id="47116" name="Picture 12" descr="http://img-fotki.yandex.ru/get/7/annaze63.a0/0_3a89a_15ed9a9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7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br>
              <a:rPr lang="ru-RU" sz="2800" b="1" dirty="0">
                <a:latin typeface="Meiryo UI" pitchFamily="34" charset="-128"/>
              </a:rPr>
            </a:br>
            <a:r>
              <a:rPr lang="ru-RU" sz="2800" dirty="0"/>
              <a:t>1.</a:t>
            </a:r>
            <a:r>
              <a:rPr lang="ru-RU" sz="5400" dirty="0"/>
              <a:t> </a:t>
            </a:r>
            <a:r>
              <a:rPr lang="ru-RU" sz="2800" b="1" dirty="0"/>
              <a:t>Артикуляционная гимнастика / </a:t>
            </a:r>
            <a:r>
              <a:rPr lang="ru-RU" sz="2800" dirty="0"/>
              <a:t>Е.М. Косинова; [ил. Г.В. Соколова]. – М.: ОЛИСС, Эксмо, 2007. </a:t>
            </a:r>
          </a:p>
          <a:p>
            <a:br>
              <a:rPr lang="ru-RU" sz="2800" dirty="0"/>
            </a:br>
            <a:r>
              <a:rPr lang="ru-RU" sz="2800" dirty="0"/>
              <a:t>2.</a:t>
            </a:r>
            <a:r>
              <a:rPr lang="ru-RU" dirty="0"/>
              <a:t> </a:t>
            </a:r>
            <a:r>
              <a:rPr lang="ru-RU" sz="2800" b="1" dirty="0"/>
              <a:t>Воробьёва Т</a:t>
            </a:r>
            <a:r>
              <a:rPr lang="ru-RU" sz="2800" dirty="0"/>
              <a:t>.</a:t>
            </a:r>
            <a:r>
              <a:rPr lang="ru-RU" sz="2800" b="1" dirty="0"/>
              <a:t>А., Крупенчук О.И.</a:t>
            </a:r>
            <a:r>
              <a:rPr lang="ru-RU" sz="2800" dirty="0"/>
              <a:t> Логопедические упражнения: Артикуляционная гимнастика. – СПб.: Издательский Дом «Литера», 2006.</a:t>
            </a:r>
            <a:br>
              <a:rPr lang="ru-RU" sz="2800" dirty="0"/>
            </a:br>
            <a:endParaRPr lang="ru-RU" sz="2800" dirty="0"/>
          </a:p>
          <a:p>
            <a:br>
              <a:rPr lang="ru-RU" sz="2800" dirty="0"/>
            </a:br>
            <a:r>
              <a:rPr lang="ru-RU" sz="2800" dirty="0"/>
              <a:t>3. </a:t>
            </a:r>
            <a:r>
              <a:rPr lang="ru-RU" sz="2800" b="1" dirty="0"/>
              <a:t>Нищева Н.</a:t>
            </a:r>
            <a:r>
              <a:rPr lang="ru-RU" sz="2800" dirty="0"/>
              <a:t>В. Весёлая артикуляционная гимнастика. – СПб.: ООО «ИЗДАТЕЛЬСТВО «ДЕТСТВО – ПРЕСС», 2009.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eiryo UI" pitchFamily="34" charset="-128"/>
              </a:rPr>
              <a:t>Список использованной литературы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53000"/>
            <a:ext cx="1600200" cy="1447800"/>
          </a:xfrm>
          <a:prstGeom prst="rect">
            <a:avLst/>
          </a:prstGeom>
          <a:noFill/>
        </p:spPr>
      </p:pic>
      <p:pic>
        <p:nvPicPr>
          <p:cNvPr id="7" name="Picture 9" descr="butterfly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16002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200" u="sng" dirty="0"/>
              <a:t> </a:t>
            </a:r>
            <a:br>
              <a:rPr lang="ru-RU" sz="1200" u="sng" dirty="0"/>
            </a:br>
            <a:br>
              <a:rPr lang="ru-RU" sz="1200" u="sng" dirty="0"/>
            </a:br>
            <a:r>
              <a:rPr lang="ru-RU" sz="1400" u="sng" dirty="0"/>
              <a:t>Цель: </a:t>
            </a:r>
            <a:r>
              <a:rPr lang="ru-RU" sz="1400" dirty="0"/>
              <a:t>выработать положение широкой: языка для подготовки шипящих звуков.</a:t>
            </a:r>
            <a:br>
              <a:rPr lang="ru-RU" sz="1400" dirty="0"/>
            </a:br>
            <a:r>
              <a:rPr lang="ru-RU" sz="1400" u="sng" dirty="0"/>
              <a:t>Методические рекомендации: </a:t>
            </a:r>
            <a:r>
              <a:rPr lang="ru-RU" sz="1400" dirty="0"/>
              <a:t>последовательно выполнять упражнения: «Забор» -«Окно» .Из нижнего положения языка выдвинуть язык на нижнюю губу. </a:t>
            </a:r>
            <a:br>
              <a:rPr lang="ru-RU" sz="1400" dirty="0"/>
            </a:br>
            <a:r>
              <a:rPr lang="ru-RU" sz="1400" dirty="0"/>
              <a:t>2</a:t>
            </a:r>
            <a:r>
              <a:rPr lang="ru-RU" sz="1300" dirty="0"/>
              <a:t>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рта!);верхние зубы видны.</a:t>
            </a:r>
            <a:br>
              <a:rPr lang="ru-RU" sz="1300" dirty="0"/>
            </a:br>
            <a:br>
              <a:rPr lang="ru-RU" sz="1400" dirty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4040188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«Лопаточка»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181600"/>
            <a:ext cx="4041775" cy="1447800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Язык лопаткой положи</a:t>
            </a:r>
          </a:p>
          <a:p>
            <a:pPr algn="ctr"/>
            <a:r>
              <a:rPr lang="ru-RU" sz="1600" b="1" dirty="0"/>
              <a:t> И под счет его держи.</a:t>
            </a:r>
          </a:p>
          <a:p>
            <a:pPr algn="ctr"/>
            <a:r>
              <a:rPr lang="ru-RU" sz="1600" b="1" dirty="0"/>
              <a:t> А теперь она копает</a:t>
            </a:r>
          </a:p>
          <a:p>
            <a:pPr algn="ctr"/>
            <a:r>
              <a:rPr lang="ru-RU" sz="1600" b="1" dirty="0"/>
              <a:t> широкий кончик к небу поднимает</a:t>
            </a:r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88970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0" name="Picture 3" descr="C:\Documents and Settings\Admin\Рабочий стол\картинки\fa67e40ace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581400" cy="3581400"/>
          </a:xfrm>
          <a:prstGeom prst="rect">
            <a:avLst/>
          </a:prstGeom>
          <a:noFill/>
        </p:spPr>
      </p:pic>
      <p:pic>
        <p:nvPicPr>
          <p:cNvPr id="23" name="Picture 2" descr="C:\Documents and Settings\Admin\Рабочий стол\картинки\06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201" y="1524002"/>
            <a:ext cx="3657597" cy="3200400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/>
              <a:t> </a:t>
            </a: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100" dirty="0">
                <a:effectLst/>
              </a:rPr>
            </a:br>
            <a:br>
              <a:rPr lang="ru-RU" sz="1100" dirty="0">
                <a:effectLst/>
              </a:rPr>
            </a:br>
            <a:br>
              <a:rPr lang="ru-RU" sz="1100" dirty="0">
                <a:effectLst/>
              </a:rPr>
            </a:br>
            <a:br>
              <a:rPr lang="ru-RU" sz="1300" dirty="0"/>
            </a:br>
            <a:br>
              <a:rPr lang="ru-RU" sz="1200" dirty="0"/>
            </a:br>
            <a:br>
              <a:rPr lang="ru-RU" sz="1200" dirty="0"/>
            </a:br>
            <a:br>
              <a:rPr lang="ru-RU" sz="12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«Бублик»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19200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Бублик мы изобразили — </a:t>
            </a:r>
          </a:p>
          <a:p>
            <a:pPr algn="ctr"/>
            <a:r>
              <a:rPr lang="ru-RU" sz="2000" b="1" dirty="0"/>
              <a:t>Плавно губы округлили. </a:t>
            </a:r>
          </a:p>
          <a:p>
            <a:pPr algn="ctr"/>
            <a:r>
              <a:rPr lang="ru-RU" sz="2000" b="1" dirty="0"/>
              <a:t>Их теперь нельзя смыкать, </a:t>
            </a:r>
          </a:p>
          <a:p>
            <a:pPr algn="ctr"/>
            <a:r>
              <a:rPr lang="ru-RU" sz="2000" b="1" dirty="0"/>
              <a:t>«Бублик» надо удержать.</a:t>
            </a:r>
            <a:endParaRPr lang="ru-RU" sz="2000" dirty="0"/>
          </a:p>
          <a:p>
            <a:pPr algn="ctr"/>
            <a:endParaRPr lang="ru-RU" sz="1600" dirty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133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6" name="Picture 7" descr="C:\Documents and Settings\Admin\Рабочий стол\арт гимнастика фото\4 бублик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671888" cy="285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6" name="Picture 2" descr="http://xn----8sbnmcnjc6bb5d9e.xn--p1ai/i/img/lopatka_staticheskoe_artikulyacionnoe_uprazhnenie/image-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37758"/>
            <a:ext cx="3581400" cy="37676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52400" y="1524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Цель. </a:t>
            </a:r>
            <a:r>
              <a:rPr lang="ru-RU" sz="1200" dirty="0">
                <a:latin typeface="+mj-lt"/>
              </a:rPr>
              <a:t>Развивать мышечную силу и подвижность губ.</a:t>
            </a:r>
          </a:p>
          <a:p>
            <a:r>
              <a:rPr lang="ru-RU" sz="1200" b="1" dirty="0">
                <a:latin typeface="+mj-lt"/>
              </a:rPr>
              <a:t>Описание. </a:t>
            </a:r>
            <a:r>
              <a:rPr lang="ru-RU" sz="1200" dirty="0">
                <a:latin typeface="+mj-lt"/>
              </a:rPr>
              <a:t>Зубы почти сомкнуты. Губы принимают положение круга. Удерживать их в таком положении 5—10 секунд.</a:t>
            </a:r>
          </a:p>
          <a:p>
            <a:r>
              <a:rPr lang="ru-RU" sz="1200" b="1" dirty="0">
                <a:latin typeface="+mj-lt"/>
              </a:rPr>
              <a:t>Обратите внимание! </a:t>
            </a:r>
            <a:r>
              <a:rPr lang="ru-RU" sz="1200" dirty="0">
                <a:latin typeface="+mj-lt"/>
              </a:rPr>
              <a:t>1. Если ребёнку трудно выполнить это упражнение, то следует вер­нуться к упражнениям «Лягушка» (улыбка, зубы видны)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3650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200" u="sng" dirty="0"/>
              <a:t>Цель.</a:t>
            </a:r>
            <a:r>
              <a:rPr lang="ru-RU" sz="1200" dirty="0"/>
              <a:t> Научиться удерживать язык в форме чашечки наверху, у верхних зубов. Укреплять мускулатуру языка.</a:t>
            </a:r>
            <a:br>
              <a:rPr lang="ru-RU" sz="1200" dirty="0"/>
            </a:br>
            <a:r>
              <a:rPr lang="ru-RU" sz="1200" u="sng" dirty="0"/>
              <a:t>Метод. Рекомендации</a:t>
            </a:r>
            <a:r>
              <a:rPr lang="ru-RU" sz="1200" dirty="0"/>
              <a:t>: Улыбнуться, открыть рот и установить язык наверху в форме чашечки.</a:t>
            </a:r>
            <a:br>
              <a:rPr lang="ru-RU" sz="1200" dirty="0"/>
            </a:br>
            <a:r>
              <a:rPr lang="ru-RU" sz="1200" dirty="0"/>
              <a:t>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</a:t>
            </a:r>
            <a:br>
              <a:rPr lang="ru-RU" sz="1600" dirty="0"/>
            </a:br>
            <a:br>
              <a:rPr lang="ru-RU" sz="18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 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«Чашечка»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Улыбаюсь, рот открыт:</a:t>
            </a:r>
            <a:br>
              <a:rPr lang="ru-RU" sz="1600" dirty="0"/>
            </a:br>
            <a:r>
              <a:rPr lang="ru-RU" sz="1600" dirty="0"/>
              <a:t>Там язык плоско лежит.</a:t>
            </a:r>
            <a:br>
              <a:rPr lang="ru-RU" sz="1600" dirty="0"/>
            </a:br>
            <a:r>
              <a:rPr lang="ru-RU" sz="1600" dirty="0"/>
              <a:t>К верху подниму края —</a:t>
            </a:r>
            <a:br>
              <a:rPr lang="ru-RU" sz="1600" dirty="0"/>
            </a:br>
            <a:r>
              <a:rPr lang="ru-RU" sz="1600" dirty="0"/>
              <a:t>Вот и «чашечка» моя.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15" name="Picture 7" descr="C:\Documents and Settings\Admin\Рабочий стол\арт гимнастика фото\6 чаш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3440113" cy="38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/>
              <a:t> </a:t>
            </a: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100" dirty="0">
                <a:effectLst/>
              </a:rPr>
            </a:br>
            <a:br>
              <a:rPr lang="ru-RU" sz="1100" dirty="0">
                <a:effectLst/>
              </a:rPr>
            </a:br>
            <a:br>
              <a:rPr lang="ru-RU" sz="1100" dirty="0">
                <a:effectLst/>
              </a:rPr>
            </a:br>
            <a:br>
              <a:rPr lang="ru-RU" sz="1300" dirty="0"/>
            </a:br>
            <a:br>
              <a:rPr lang="ru-RU" sz="1200" dirty="0"/>
            </a:br>
            <a:br>
              <a:rPr lang="ru-RU" sz="1200" dirty="0"/>
            </a:br>
            <a:br>
              <a:rPr lang="ru-RU" sz="12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«Фокус-покус»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2000" b="1" dirty="0"/>
          </a:p>
          <a:p>
            <a:pPr algn="ctr"/>
            <a:endParaRPr lang="ru-RU" sz="1400" dirty="0"/>
          </a:p>
          <a:p>
            <a:pPr algn="ctr"/>
            <a:r>
              <a:rPr lang="ru-RU" sz="1800" dirty="0"/>
              <a:t>Я как фокусник умею- </a:t>
            </a:r>
          </a:p>
          <a:p>
            <a:pPr algn="ctr"/>
            <a:r>
              <a:rPr lang="ru-RU" sz="1800" dirty="0"/>
              <a:t>«чашку» вынесу скорее</a:t>
            </a:r>
          </a:p>
          <a:p>
            <a:pPr algn="ctr"/>
            <a:r>
              <a:rPr lang="ru-RU" sz="1800" dirty="0"/>
              <a:t>Сильно дуну на свой нос,</a:t>
            </a:r>
          </a:p>
          <a:p>
            <a:pPr algn="ctr"/>
            <a:r>
              <a:rPr lang="ru-RU" sz="1800" dirty="0"/>
              <a:t>Чтобы ватку ветерок унес.</a:t>
            </a:r>
          </a:p>
          <a:p>
            <a:pPr algn="ctr"/>
            <a:endParaRPr lang="ru-RU" sz="1600" b="1" dirty="0"/>
          </a:p>
          <a:p>
            <a:pPr algn="ctr"/>
            <a:endParaRPr lang="ru-RU" sz="1600" dirty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Цель. </a:t>
            </a:r>
            <a:r>
              <a:rPr lang="ru-RU" sz="1200" dirty="0">
                <a:latin typeface="+mj-lt"/>
              </a:rPr>
              <a:t>Направлять воздушную струю по середине языка и вверх, удерживая язык в форме чашечки на верхней губе.</a:t>
            </a:r>
          </a:p>
          <a:p>
            <a:r>
              <a:rPr lang="ru-RU" sz="1200" b="1" dirty="0">
                <a:latin typeface="+mj-lt"/>
              </a:rPr>
              <a:t>Описание. </a:t>
            </a:r>
            <a:r>
              <a:rPr lang="ru-RU" sz="1200" dirty="0">
                <a:latin typeface="+mj-lt"/>
              </a:rPr>
              <a:t>Улыбнуться, приоткрыть рот, положить широкий передний край языка на верх­нюю губу так, чтобы боковые края его были прижаты, а посередине был небольшой жело­бок. Затем плавно подуть вверх, на нос.</a:t>
            </a:r>
          </a:p>
          <a:p>
            <a:r>
              <a:rPr lang="ru-RU" sz="1200" dirty="0">
                <a:latin typeface="+mj-lt"/>
              </a:rPr>
              <a:t>На кончик носа прикрепить кусочек салфетки, ватки и т. д. (1,5 см </a:t>
            </a:r>
            <a:r>
              <a:rPr lang="ru-RU" sz="1200" dirty="0" err="1">
                <a:latin typeface="+mj-lt"/>
              </a:rPr>
              <a:t>х</a:t>
            </a:r>
            <a:r>
              <a:rPr lang="ru-RU" sz="1200" dirty="0">
                <a:latin typeface="+mj-lt"/>
              </a:rPr>
              <a:t> 1,5 см) и сдуть его — он летит вверх. </a:t>
            </a:r>
          </a:p>
          <a:p>
            <a:r>
              <a:rPr lang="ru-RU" sz="1200" b="1" dirty="0">
                <a:latin typeface="+mj-lt"/>
              </a:rPr>
              <a:t>Обратите внимание! </a:t>
            </a:r>
            <a:r>
              <a:rPr lang="ru-RU" sz="1200" dirty="0">
                <a:latin typeface="+mj-lt"/>
              </a:rPr>
              <a:t>1. Нижние зубы не «подсаживают» язык вверх. 2. Не сжимать язык</a:t>
            </a:r>
          </a:p>
          <a:p>
            <a:r>
              <a:rPr lang="ru-RU" sz="1200" dirty="0">
                <a:latin typeface="+mj-lt"/>
              </a:rPr>
              <a:t>зубами. 3. Выдох плавный, длительный.</a:t>
            </a:r>
          </a:p>
          <a:p>
            <a:r>
              <a:rPr lang="ru-RU" sz="1200" dirty="0">
                <a:latin typeface="+mj-lt"/>
              </a:rPr>
              <a:t>Данное упражнение тренирует выдох, необходимый для произношения шипящих звуков</a:t>
            </a:r>
            <a:endParaRPr lang="ru-RU" sz="1200" b="1" dirty="0">
              <a:latin typeface="+mj-lt"/>
            </a:endParaRPr>
          </a:p>
        </p:txBody>
      </p:sp>
      <p:pic>
        <p:nvPicPr>
          <p:cNvPr id="6146" name="Picture 2" descr="http://www.ourbaby.ru/files/tru1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1628775" cy="1295401"/>
          </a:xfrm>
          <a:prstGeom prst="rect">
            <a:avLst/>
          </a:prstGeom>
          <a:noFill/>
        </p:spPr>
      </p:pic>
      <p:pic>
        <p:nvPicPr>
          <p:cNvPr id="6148" name="Picture 4" descr="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743200" cy="2286000"/>
          </a:xfrm>
          <a:prstGeom prst="rect">
            <a:avLst/>
          </a:prstGeom>
          <a:noFill/>
        </p:spPr>
      </p:pic>
      <p:pic>
        <p:nvPicPr>
          <p:cNvPr id="6154" name="Picture 10" descr="http://img.ii4.ru/images/2011/12/08/165333_snezhinka_13.png"/>
          <p:cNvPicPr>
            <a:picLocks noChangeAspect="1" noChangeArrowheads="1"/>
          </p:cNvPicPr>
          <p:nvPr/>
        </p:nvPicPr>
        <p:blipFill>
          <a:blip r:embed="rId4" cstate="print">
            <a:lum bright="52000" contrast="63000"/>
          </a:blip>
          <a:srcRect/>
          <a:stretch>
            <a:fillRect/>
          </a:stretch>
        </p:blipFill>
        <p:spPr bwMode="auto">
          <a:xfrm>
            <a:off x="6629400" y="1524000"/>
            <a:ext cx="914400" cy="838200"/>
          </a:xfrm>
          <a:prstGeom prst="rect">
            <a:avLst/>
          </a:prstGeom>
          <a:noFill/>
          <a:effectLst>
            <a:outerShdw blurRad="11430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6156" name="Picture 12" descr="http://lib.podelise.ru/tw_files2/urls_15/5/d-4569/4569_html_m4b44b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676400"/>
            <a:ext cx="3429000" cy="3533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/>
          </a:bodyPr>
          <a:lstStyle/>
          <a:p>
            <a:br>
              <a:rPr lang="ru-RU" sz="12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102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«Парус»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410200"/>
            <a:ext cx="4041775" cy="12192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000" b="1" dirty="0"/>
          </a:p>
          <a:p>
            <a:pPr algn="ctr"/>
            <a:r>
              <a:rPr lang="ru-RU" sz="1600" i="1" dirty="0"/>
              <a:t>Ветер парус раздувает,</a:t>
            </a:r>
            <a:endParaRPr lang="ru-RU" sz="1600" dirty="0"/>
          </a:p>
          <a:p>
            <a:pPr algn="ctr"/>
            <a:r>
              <a:rPr lang="ru-RU" sz="1600" i="1" dirty="0"/>
              <a:t>Нашу лодку подгоняет. </a:t>
            </a:r>
            <a:endParaRPr lang="ru-RU" sz="1600" dirty="0"/>
          </a:p>
          <a:p>
            <a:pPr algn="ctr"/>
            <a:r>
              <a:rPr lang="ru-RU" sz="1600" i="1" dirty="0"/>
              <a:t>Раз, два, три, четыре, пять,</a:t>
            </a:r>
            <a:endParaRPr lang="ru-RU" sz="1600" dirty="0"/>
          </a:p>
          <a:p>
            <a:pPr algn="ctr"/>
            <a:r>
              <a:rPr lang="ru-RU" sz="1600" i="1" dirty="0"/>
              <a:t>Будем парус мы держать.</a:t>
            </a:r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764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52401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>
                <a:latin typeface="+mj-lt"/>
              </a:rPr>
              <a:t>Цель. </a:t>
            </a:r>
            <a:r>
              <a:rPr lang="ru-RU" sz="1200" dirty="0">
                <a:latin typeface="+mj-lt"/>
              </a:rPr>
              <a:t>Удерживать язык за верхними зубами. Укреплять мышцы языка</a:t>
            </a:r>
            <a:r>
              <a:rPr lang="ru-RU" sz="1200" b="1" dirty="0">
                <a:latin typeface="+mj-lt"/>
              </a:rPr>
              <a:t>.</a:t>
            </a:r>
          </a:p>
          <a:p>
            <a:pPr lvl="0"/>
            <a:r>
              <a:rPr lang="ru-RU" sz="1200" b="1" dirty="0">
                <a:latin typeface="+mj-lt"/>
              </a:rPr>
              <a:t>Метод. Рекомендации: </a:t>
            </a:r>
            <a:r>
              <a:rPr lang="ru-RU" sz="1200" dirty="0">
                <a:latin typeface="+mj-lt"/>
              </a:rPr>
              <a:t>Улыбнуться, широко открыть рот, поставить язык за верхние зубы так, чтобы кончик языка крепко упирался им в альвеолы    (не в зубы!),. Удерживать 5-10 секунд. язык должен быть  </a:t>
            </a:r>
            <a:r>
              <a:rPr lang="ru-RU" sz="1200" b="1" dirty="0">
                <a:latin typeface="+mj-lt"/>
              </a:rPr>
              <a:t>широким</a:t>
            </a:r>
            <a:endParaRPr lang="ru-RU" sz="1200" dirty="0">
              <a:latin typeface="+mj-lt"/>
            </a:endParaRPr>
          </a:p>
          <a:p>
            <a:r>
              <a:rPr lang="ru-RU" sz="1200" b="1" dirty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(для  этого  про  себя  сказать   звук «Д»),</a:t>
            </a:r>
          </a:p>
          <a:p>
            <a:r>
              <a:rPr lang="ru-RU" sz="1200" dirty="0">
                <a:latin typeface="+mj-lt"/>
              </a:rPr>
              <a:t> удерживать  язык  в  таком положении  под счет до 5.</a:t>
            </a:r>
            <a:endParaRPr lang="ru-RU" sz="1200" b="1" dirty="0">
              <a:latin typeface="+mj-lt"/>
            </a:endParaRPr>
          </a:p>
        </p:txBody>
      </p:sp>
      <p:pic>
        <p:nvPicPr>
          <p:cNvPr id="5122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33800" cy="3505200"/>
          </a:xfrm>
          <a:prstGeom prst="rect">
            <a:avLst/>
          </a:prstGeom>
          <a:noFill/>
        </p:spPr>
      </p:pic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1752600"/>
            <a:ext cx="3581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br>
              <a:rPr lang="ru-RU" sz="12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4040188" cy="1219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«Качели»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53000" y="5334000"/>
            <a:ext cx="4041775" cy="1371600"/>
          </a:xfrm>
        </p:spPr>
        <p:txBody>
          <a:bodyPr>
            <a:normAutofit fontScale="32500" lnSpcReduction="20000"/>
          </a:bodyPr>
          <a:lstStyle/>
          <a:p>
            <a:endParaRPr lang="ru-RU" sz="1600" dirty="0"/>
          </a:p>
          <a:p>
            <a:endParaRPr lang="ru-RU" sz="1600" dirty="0"/>
          </a:p>
          <a:p>
            <a:pPr algn="ctr"/>
            <a:r>
              <a:rPr lang="ru-RU" sz="4000" b="1" dirty="0"/>
              <a:t>«Чашкой» вверх ,</a:t>
            </a:r>
          </a:p>
          <a:p>
            <a:pPr algn="ctr"/>
            <a:r>
              <a:rPr lang="ru-RU" sz="4000" b="1" dirty="0"/>
              <a:t>А «Горкой» вниз</a:t>
            </a:r>
          </a:p>
          <a:p>
            <a:pPr algn="ctr"/>
            <a:r>
              <a:rPr lang="ru-RU" sz="4000" b="1" dirty="0"/>
              <a:t>За зубами мой язык</a:t>
            </a:r>
          </a:p>
          <a:p>
            <a:pPr algn="ctr"/>
            <a:r>
              <a:rPr lang="ru-RU" sz="4000" b="1" dirty="0"/>
              <a:t>Весело качается</a:t>
            </a:r>
          </a:p>
          <a:p>
            <a:pPr algn="ctr"/>
            <a:r>
              <a:rPr lang="ru-RU" sz="4000" b="1" dirty="0"/>
              <a:t>Вверх-вниз изгибается</a:t>
            </a:r>
            <a:r>
              <a:rPr lang="ru-RU" sz="2500" dirty="0"/>
              <a:t>.</a:t>
            </a:r>
          </a:p>
          <a:p>
            <a:pPr algn="ctr"/>
            <a:endParaRPr lang="ru-RU" sz="2000" b="1" dirty="0"/>
          </a:p>
          <a:p>
            <a:pPr algn="ctr"/>
            <a:endParaRPr lang="ru-RU" sz="1600" dirty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600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743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810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8006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dirty="0">
                <a:latin typeface="+mj-lt"/>
              </a:rPr>
              <a:t>Цель. </a:t>
            </a:r>
            <a:r>
              <a:rPr lang="ru-RU" sz="1200" dirty="0">
                <a:latin typeface="+mj-lt"/>
              </a:rPr>
              <a:t>Вырабатывать умение быстро менять положение языка, развивать его гибкость, подвижность. Развивать гибкость и подвижность кончика языка.</a:t>
            </a:r>
          </a:p>
          <a:p>
            <a:r>
              <a:rPr lang="ru-RU" sz="1200" b="1" dirty="0">
                <a:latin typeface="+mj-lt"/>
              </a:rPr>
              <a:t>Описание. </a:t>
            </a:r>
            <a:r>
              <a:rPr lang="ru-RU" sz="1200" dirty="0">
                <a:latin typeface="+mj-lt"/>
              </a:rPr>
              <a:t>Улыбнуться, показать зубы, приоткрыть рот, положить широкий язык за нижние зубы (с внутренней стороны), удерживать в таком положении 3-5 секунд. Потом под­нять широкий язык за верхние зубы (с внутренней стороны) и удерживать 3-5 секунд. Так, поочерёдно, менять положение языка 4-6 раз.</a:t>
            </a:r>
          </a:p>
          <a:p>
            <a:r>
              <a:rPr lang="ru-RU" sz="1200" b="1" dirty="0">
                <a:latin typeface="+mj-lt"/>
              </a:rPr>
              <a:t>Обратите внимание! </a:t>
            </a:r>
            <a:r>
              <a:rPr lang="ru-RU" sz="1200" dirty="0">
                <a:latin typeface="+mj-lt"/>
              </a:rPr>
              <a:t>Следите, чтобы работал только язык, а нижняя челюсть и губы оставались неподвижными.</a:t>
            </a:r>
          </a:p>
          <a:p>
            <a:endParaRPr lang="ru-RU" sz="1200" b="1" dirty="0">
              <a:latin typeface="+mj-lt"/>
            </a:endParaRPr>
          </a:p>
        </p:txBody>
      </p:sp>
      <p:pic>
        <p:nvPicPr>
          <p:cNvPr id="5124" name="Picture 4" descr="http://www.kiddy.in.ua/wp-content/uploads/2012/06/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9200" y="1676400"/>
            <a:ext cx="2789565" cy="3429000"/>
          </a:xfrm>
          <a:prstGeom prst="rect">
            <a:avLst/>
          </a:prstGeom>
          <a:noFill/>
        </p:spPr>
      </p:pic>
      <p:pic>
        <p:nvPicPr>
          <p:cNvPr id="24578" name="Picture 2" descr="http://lib.podelise.ru/tw_files2/urls_15/5/d-4569/4569_html_4e072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2819400" cy="1906240"/>
          </a:xfrm>
          <a:prstGeom prst="rect">
            <a:avLst/>
          </a:prstGeom>
          <a:noFill/>
        </p:spPr>
      </p:pic>
      <p:pic>
        <p:nvPicPr>
          <p:cNvPr id="16" name="Picture 2" descr="http://lib.podelise.ru/tw_files2/urls_15/5/d-4569/4569_html_m712eef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819400" cy="1960984"/>
          </a:xfrm>
          <a:prstGeom prst="rect">
            <a:avLst/>
          </a:prstGeom>
          <a:noFill/>
        </p:spPr>
      </p:pic>
      <p:sp>
        <p:nvSpPr>
          <p:cNvPr id="17" name="5-конечная звезда 16"/>
          <p:cNvSpPr/>
          <p:nvPr/>
        </p:nvSpPr>
        <p:spPr>
          <a:xfrm>
            <a:off x="914400" y="5791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447800"/>
          </a:xfrm>
        </p:spPr>
        <p:txBody>
          <a:bodyPr>
            <a:normAutofit fontScale="90000"/>
          </a:bodyPr>
          <a:lstStyle/>
          <a:p>
            <a:pPr lvl="0"/>
            <a:r>
              <a:rPr lang="ru-RU" sz="13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100" dirty="0"/>
              <a:t> </a:t>
            </a: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100" dirty="0"/>
            </a:br>
            <a:br>
              <a:rPr lang="ru-RU" sz="1300" dirty="0"/>
            </a:br>
            <a:r>
              <a:rPr lang="ru-RU" sz="1300" i="1" dirty="0">
                <a:effectLst/>
              </a:rPr>
              <a:t>Цель:</a:t>
            </a:r>
            <a:br>
              <a:rPr lang="ru-RU" sz="1300" dirty="0">
                <a:effectLst/>
              </a:rPr>
            </a:br>
            <a:r>
              <a:rPr lang="ru-RU" sz="1300" i="1" dirty="0">
                <a:effectLst/>
              </a:rPr>
              <a:t>1) вызывать  </a:t>
            </a:r>
            <a:r>
              <a:rPr lang="ru-RU" sz="1300" i="1" u="sng" dirty="0">
                <a:effectLst/>
              </a:rPr>
              <a:t>шипящие   звуки    </a:t>
            </a:r>
            <a:r>
              <a:rPr lang="ru-RU" sz="1300" i="1" dirty="0">
                <a:effectLst/>
              </a:rPr>
              <a:t>по</a:t>
            </a:r>
            <a:r>
              <a:rPr lang="ru-RU" sz="1300" i="1" u="sng" dirty="0">
                <a:effectLst/>
              </a:rPr>
              <a:t> </a:t>
            </a:r>
            <a:r>
              <a:rPr lang="ru-RU" sz="1300" i="1" dirty="0">
                <a:effectLst/>
              </a:rPr>
              <a:t>подражанию.</a:t>
            </a:r>
            <a:r>
              <a:rPr lang="ru-RU" sz="1300" dirty="0">
                <a:effectLst/>
              </a:rPr>
              <a:t> </a:t>
            </a:r>
            <a:br>
              <a:rPr lang="ru-RU" sz="1300" dirty="0">
                <a:effectLst/>
              </a:rPr>
            </a:br>
            <a:r>
              <a:rPr lang="ru-RU" sz="1300" dirty="0">
                <a:effectLst/>
              </a:rPr>
              <a:t>Описание: Последовательно выполнить базовые упражнения: Улыбнуться, открыть рот, не широко, язык в форме «чашечки» на верхней губе</a:t>
            </a:r>
            <a:br>
              <a:rPr lang="ru-RU" sz="1300" dirty="0">
                <a:effectLst/>
              </a:rPr>
            </a:br>
            <a:r>
              <a:rPr lang="ru-RU" sz="1300" dirty="0">
                <a:effectLst/>
              </a:rPr>
              <a:t> «Вкусное варенье» из этого положения убрать язык за верхние зубы на альвеолы,</a:t>
            </a:r>
            <a:br>
              <a:rPr lang="ru-RU" sz="1300" dirty="0">
                <a:effectLst/>
              </a:rPr>
            </a:br>
            <a:r>
              <a:rPr lang="ru-RU" sz="1300" dirty="0">
                <a:effectLst/>
              </a:rPr>
              <a:t>губы в улыбке, зубы видны (</a:t>
            </a:r>
            <a:r>
              <a:rPr lang="ru-RU" sz="1300" i="1" dirty="0">
                <a:effectLst/>
              </a:rPr>
              <a:t>«Забор»</a:t>
            </a:r>
            <a:r>
              <a:rPr lang="ru-RU" sz="1300" dirty="0">
                <a:effectLst/>
              </a:rPr>
              <a:t>),подуть на широкий язык («Ш-Ш-Ш»), рука должна ощущать  теплый выдох.</a:t>
            </a:r>
            <a:br>
              <a:rPr lang="ru-RU" sz="1300" dirty="0">
                <a:effectLst/>
              </a:rPr>
            </a:br>
            <a:br>
              <a:rPr lang="ru-RU" sz="1300" dirty="0"/>
            </a:br>
            <a:br>
              <a:rPr lang="ru-RU" sz="1200" dirty="0"/>
            </a:br>
            <a:r>
              <a:rPr lang="ru-RU" sz="1200" dirty="0"/>
              <a:t> </a:t>
            </a:r>
            <a:br>
              <a:rPr lang="ru-RU" sz="1050" dirty="0"/>
            </a:br>
            <a:br>
              <a:rPr lang="ru-RU" sz="1100" dirty="0"/>
            </a:br>
            <a:br>
              <a:rPr lang="ru-RU" sz="1200" dirty="0"/>
            </a:br>
            <a:br>
              <a:rPr lang="ru-RU" sz="1200" dirty="0"/>
            </a:br>
            <a:br>
              <a:rPr lang="ru-RU" sz="1200" dirty="0"/>
            </a:b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2192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/>
              <a:t>  </a:t>
            </a:r>
          </a:p>
          <a:p>
            <a:pPr algn="ctr"/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«Ветерок катается с горки»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2954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/>
              <a:t>Пар из чашечки идет</a:t>
            </a:r>
          </a:p>
          <a:p>
            <a:pPr algn="ctr"/>
            <a:r>
              <a:rPr lang="ru-RU" sz="1600" b="1" dirty="0"/>
              <a:t>Он тепло для  всех несет</a:t>
            </a:r>
            <a:endParaRPr lang="ru-RU" sz="1600" dirty="0"/>
          </a:p>
          <a:p>
            <a:pPr algn="ctr"/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0" y="1143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0" y="2209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0" y="35052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0" y="45720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5638800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3040" y="1524000"/>
            <a:ext cx="30962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0660" name="Picture 4" descr="http://lib.convdocs.org/pars_docs/refs/55/54593/54593_html_17ce6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644586"/>
            <a:ext cx="1685165" cy="1613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http://www.lawofattraction.ru/_fr/10/68929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05200"/>
            <a:ext cx="2514600" cy="2514600"/>
          </a:xfrm>
          <a:prstGeom prst="rect">
            <a:avLst/>
          </a:prstGeom>
          <a:noFill/>
        </p:spPr>
      </p:pic>
      <p:pic>
        <p:nvPicPr>
          <p:cNvPr id="20" name="Picture 2" descr="http://lib.podelise.ru/tw_files2/urls_15/5/d-4569/4569_html_m712eef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http://logoportal.ru/wp-content/uploads/2012/05/razvitie-fonematicheskih-processo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62400" y="5181601"/>
            <a:ext cx="4876800" cy="15530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3" name="Picture 1" descr="C:\Users\artem1\Desktop\моя\Арт гимнастика\ФОНЕТИЧЕСКАЯ ЗАРЯДКА в картинках\звуки, буквы\File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33800" cy="4343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Users\artem1\Desktop\моя\Арт гимнастика\ФОНЕТИЧЕСКАЯ ЗАРЯДКА в картинках\звуки, буквы\File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1000"/>
            <a:ext cx="3810000" cy="4419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www.pedlib.ru/books1/3/0379/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76800"/>
            <a:ext cx="1905000" cy="1828800"/>
          </a:xfrm>
          <a:prstGeom prst="rect">
            <a:avLst/>
          </a:prstGeom>
          <a:noFill/>
        </p:spPr>
      </p:pic>
      <p:pic>
        <p:nvPicPr>
          <p:cNvPr id="3078" name="Picture 6" descr="http://www.property-plovdiv.com/files/128741489168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81000"/>
            <a:ext cx="987425" cy="987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372</Words>
  <Application>Microsoft Office PowerPoint</Application>
  <PresentationFormat>Экран (4:3)</PresentationFormat>
  <Paragraphs>116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Meiryo UI</vt:lpstr>
      <vt:lpstr>Arial</vt:lpstr>
      <vt:lpstr>Comic Sans MS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    Цель: выработать положение широкой: языка для подготовки шипящих звуков. Методические рекомендации: последовательно выполнять упражнения: «Забор» -«Окно» .Из нижнего положения языка выдвинуть язык на нижнюю губу.  2) «Лопата копает»Последовательно выполнить базовые упражнения: «Забор» - «Окно» - «Мост», упражнение «Лопата»,затем в медленном темпе кончик языка слегка поднимать и опускать вниз (не в полости рта!);верхние зубы видны.  </vt:lpstr>
      <vt:lpstr>            </vt:lpstr>
      <vt:lpstr>   Цель. Научиться удерживать язык в форме чашечки наверху, у верхних зубов. Укреплять мускулатуру языка. Метод. Рекомендации: Улыбнуться, открыть рот и установить язык наверху в форме чашечки. Обратите внимание! 1. Если «чашечка» не получается, то необходимо вернуться к упражнению «Шлёпаем губами по языку» (№ 19), распластать язык на нижней губе и слег­ка надавить на середину языка. При этом края языка поднимаются вверх, и язык принимает нужную форму. 2. Можно также распластать язык похлопыванием по нему губами, завернуть его на верхнюю губу, придерживая края пальчиками. 3. При выполнении упражнения края языка находятся у верхних зубов.  </vt:lpstr>
      <vt:lpstr>            </vt:lpstr>
      <vt:lpstr> </vt:lpstr>
      <vt:lpstr> </vt:lpstr>
      <vt:lpstr>         Цель: 1) вызывать  шипящие   звуки    по подражанию.  Описание: Последовательно выполнить базовые упражнения: Улыбнуться, открыть рот, не широко, язык в форме «чашечки» на верхней губе  «Вкусное варенье» из этого положения убрать язык за верхние зубы на альвеолы, губы в улыбке, зубы видны («Забор»),подуть на широкий язык («Ш-Ш-Ш»), рука должна ощущать  теплый выдох.         </vt:lpstr>
      <vt:lpstr>Презентация PowerPoint</vt:lpstr>
      <vt:lpstr>Теперь твой язычок порхает как бабочка!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artem1</dc:creator>
  <cp:lastModifiedBy>maria-melnikova@mail.ru</cp:lastModifiedBy>
  <cp:revision>240</cp:revision>
  <cp:lastPrinted>1601-01-01T00:00:00Z</cp:lastPrinted>
  <dcterms:created xsi:type="dcterms:W3CDTF">1601-01-01T00:00:00Z</dcterms:created>
  <dcterms:modified xsi:type="dcterms:W3CDTF">2019-01-12T12:53:55Z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