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57" r:id="rId3"/>
    <p:sldId id="260" r:id="rId4"/>
    <p:sldId id="258" r:id="rId5"/>
    <p:sldId id="262" r:id="rId6"/>
    <p:sldId id="263" r:id="rId7"/>
    <p:sldId id="261" r:id="rId8"/>
    <p:sldId id="267" r:id="rId9"/>
    <p:sldId id="266" r:id="rId10"/>
    <p:sldId id="277" r:id="rId11"/>
    <p:sldId id="264" r:id="rId12"/>
    <p:sldId id="272" r:id="rId13"/>
    <p:sldId id="278" r:id="rId14"/>
    <p:sldId id="279" r:id="rId15"/>
    <p:sldId id="265" r:id="rId16"/>
    <p:sldId id="269" r:id="rId17"/>
    <p:sldId id="259" r:id="rId18"/>
    <p:sldId id="271" r:id="rId19"/>
    <p:sldId id="274" r:id="rId20"/>
    <p:sldId id="276" r:id="rId21"/>
    <p:sldId id="280" r:id="rId22"/>
    <p:sldId id="275" r:id="rId23"/>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464" autoAdjust="0"/>
    <p:restoredTop sz="95405" autoAdjust="0"/>
  </p:normalViewPr>
  <p:slideViewPr>
    <p:cSldViewPr>
      <p:cViewPr varScale="1">
        <p:scale>
          <a:sx n="69" d="100"/>
          <a:sy n="69" d="100"/>
        </p:scale>
        <p:origin x="-1374" y="-10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3C7A6B9-2527-4788-A5E6-1907613BBFEE}" type="datetimeFigureOut">
              <a:rPr lang="ru-RU" smtClean="0"/>
              <a:pPr/>
              <a:t>18.11.2020</a:t>
            </a:fld>
            <a:endParaRPr lang="ru-RU"/>
          </a:p>
        </p:txBody>
      </p:sp>
      <p:sp>
        <p:nvSpPr>
          <p:cNvPr id="4" name="Образ слайда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D42A9E-70A8-41D3-BE86-E9FC4513DCCB}" type="slidenum">
              <a:rPr lang="ru-RU" smtClean="0"/>
              <a:pPr/>
              <a:t>‹#›</a:t>
            </a:fld>
            <a:endParaRPr lang="ru-RU"/>
          </a:p>
        </p:txBody>
      </p:sp>
    </p:spTree>
    <p:extLst>
      <p:ext uri="{BB962C8B-B14F-4D97-AF65-F5344CB8AC3E}">
        <p14:creationId xmlns="" xmlns:p14="http://schemas.microsoft.com/office/powerpoint/2010/main" val="31717582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BED42A9E-70A8-41D3-BE86-E9FC4513DCCB}" type="slidenum">
              <a:rPr lang="ru-RU" smtClean="0"/>
              <a:pPr/>
              <a:t>8</a:t>
            </a:fld>
            <a:endParaRPr lang="ru-RU"/>
          </a:p>
        </p:txBody>
      </p:sp>
    </p:spTree>
    <p:extLst>
      <p:ext uri="{BB962C8B-B14F-4D97-AF65-F5344CB8AC3E}">
        <p14:creationId xmlns="" xmlns:p14="http://schemas.microsoft.com/office/powerpoint/2010/main" val="27116034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E2D039B4-C6C9-4014-983E-700A81EF04D8}" type="datetimeFigureOut">
              <a:rPr lang="ru-RU"/>
              <a:pPr>
                <a:defRPr/>
              </a:pPr>
              <a:t>18.11.2020</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E84D528A-13F1-4C46-80B6-D667B8A30BED}"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44BF9F7F-5352-40D1-BD8E-9BA614EAEF03}" type="datetimeFigureOut">
              <a:rPr lang="ru-RU"/>
              <a:pPr>
                <a:defRPr/>
              </a:pPr>
              <a:t>18.11.2020</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D51B9D75-5F4A-4397-B546-220AD97F79BF}"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1EBA8855-9A38-465B-8435-939E589A421F}" type="datetimeFigureOut">
              <a:rPr lang="ru-RU"/>
              <a:pPr>
                <a:defRPr/>
              </a:pPr>
              <a:t>18.11.2020</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64C72D64-D744-4C39-9201-9AD5484F5362}"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387B773A-858B-4ACA-997D-B254E9562280}" type="datetimeFigureOut">
              <a:rPr lang="ru-RU"/>
              <a:pPr>
                <a:defRPr/>
              </a:pPr>
              <a:t>18.11.2020</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6F01C146-BA75-4B7B-86BB-71441EB82E59}"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5FB9DAFD-1D76-42C4-857E-A7DE42CCB818}" type="datetimeFigureOut">
              <a:rPr lang="ru-RU"/>
              <a:pPr>
                <a:defRPr/>
              </a:pPr>
              <a:t>18.11.2020</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5CA0668C-9557-4892-BC2C-42735A645FA7}"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169D4239-3145-4FE3-9BF4-6D02C9016048}" type="datetimeFigureOut">
              <a:rPr lang="ru-RU"/>
              <a:pPr>
                <a:defRPr/>
              </a:pPr>
              <a:t>18.11.2020</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6B5385EA-A441-4493-BEC5-677137EACE6B}"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0FA360F8-2D34-45AE-9C30-B2BC02A8A8F0}" type="datetimeFigureOut">
              <a:rPr lang="ru-RU"/>
              <a:pPr>
                <a:defRPr/>
              </a:pPr>
              <a:t>18.11.2020</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EA0B466D-0730-4723-A816-856EBD3CB1D7}"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DB5A5BF8-CEFF-4498-9E5B-0659B1BEA140}" type="datetimeFigureOut">
              <a:rPr lang="ru-RU"/>
              <a:pPr>
                <a:defRPr/>
              </a:pPr>
              <a:t>18.11.2020</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0F6411B1-DBE8-4504-9E58-03DE57CD9BBE}"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D7952A29-64BE-47EC-A752-C8237B6688A4}" type="datetimeFigureOut">
              <a:rPr lang="ru-RU"/>
              <a:pPr>
                <a:defRPr/>
              </a:pPr>
              <a:t>18.11.2020</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AE57791E-071A-435A-9D78-115F50E04F63}"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870AE6D3-526A-4EA5-9047-E4221578B1B7}" type="datetimeFigureOut">
              <a:rPr lang="ru-RU"/>
              <a:pPr>
                <a:defRPr/>
              </a:pPr>
              <a:t>18.11.2020</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113A9D2F-F98D-4F0F-8F02-8D6D8CF8A867}"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D859C37D-6148-4073-A707-89C011CF4259}" type="datetimeFigureOut">
              <a:rPr lang="ru-RU"/>
              <a:pPr>
                <a:defRPr/>
              </a:pPr>
              <a:t>18.11.2020</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06DF4AC6-615E-4D93-8FB4-7688C78EC8AE}"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3A9B792C-5FB1-435C-9C95-B405F1DDDF59}" type="datetimeFigureOut">
              <a:rPr lang="ru-RU"/>
              <a:pPr>
                <a:defRPr/>
              </a:pPr>
              <a:t>18.11.2020</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2B1530D3-511C-4B54-ADD1-26E4A84C0433}"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5.jpeg"/><Relationship Id="rId2" Type="http://schemas.openxmlformats.org/officeDocument/2006/relationships/hyperlink" Target="http://images.yandex.ru/yandsearch?img_url=http://cdn.trinixy.ru/pics5/20120522/animal_mom_and_baby_11.jpg&amp;iorient=&amp;ih=&amp;icolor=&amp;site=&amp;text=%D0%B6%D0%B8%D0%B2%D0%BE%D1%82%D0%BD%D1%8B%D0%B5%20%D0%B8%20%D0%B8%D1%85%20%D0%B4%D0%B5%D1%82%D0%B5%D0%BD%D1%8B%D1%88%D0%B8&amp;iw=&amp;wp=&amp;pos=23&amp;recent=&amp;type=&amp;isize=&amp;rpt=simage&amp;itype=&amp;nojs=1" TargetMode="External"/><Relationship Id="rId1" Type="http://schemas.openxmlformats.org/officeDocument/2006/relationships/slideLayout" Target="../slideLayouts/slideLayout2.xml"/><Relationship Id="rId6" Type="http://schemas.openxmlformats.org/officeDocument/2006/relationships/hyperlink" Target="http://images.yandex.ru/yandsearch?img_url=http://bigpicture.ru/wp-content/uploads/2011/05/380.jpg&amp;iorient=&amp;ih=&amp;icolor=&amp;site=&amp;text=%D0%B6%D0%B8%D0%B2%D0%BE%D1%82%D0%BD%D1%8B%D0%B5%20%D0%B8%20%D0%B8%D1%85%20%D0%B4%D0%B5%D1%82%D0%B5%D0%BD%D1%8B%D1%88%D0%B8&amp;iw=&amp;wp=&amp;pos=22&amp;recent=&amp;type=&amp;isize=&amp;rpt=simage&amp;itype=&amp;nojs=1" TargetMode="External"/><Relationship Id="rId5" Type="http://schemas.openxmlformats.org/officeDocument/2006/relationships/image" Target="../media/image14.jpeg"/><Relationship Id="rId4" Type="http://schemas.openxmlformats.org/officeDocument/2006/relationships/hyperlink" Target="http://images.yandex.ru/yandsearch?img_url=http://www.fresher.ru/images7/zhivotnye-i-ix-malyshi/24.jpg&amp;iorient=&amp;ih=&amp;icolor=&amp;site=&amp;text=%D0%B6%D0%B8%D0%B2%D0%BE%D1%82%D0%BD%D1%8B%D0%B5%20%D0%B8%20%D0%B8%D1%85%20%D0%B4%D0%B5%D1%82%D0%B5%D0%BD%D1%8B%D1%88%D0%B8&amp;iw=&amp;wp=&amp;pos=9&amp;recent=&amp;type=&amp;isize=&amp;rpt=simage&amp;itype=&amp;nojs=1"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NULL"/><Relationship Id="rId2" Type="http://schemas.openxmlformats.org/officeDocument/2006/relationships/hyperlink" Target="http://images.yandex.ru/yandsearch?img_url=http://st.tulatype.ru/data/imgcache/698715_240x136.jpeg&amp;iorient=&amp;ih=&amp;icolor=&amp;p=4&amp;site=&amp;text=%D0%BA%D0%BE%D1%80%D0%BE%D0%B2%D0%B0&amp;iw=&amp;wp=&amp;pos=121&amp;recent=&amp;type=&amp;isize=&amp;rpt=simage&amp;itype=&amp;nojs=1" TargetMode="Externa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hyperlink" Target="http://images.yandex.ru/yandsearch?img_url=http://static.desktopnexus.com/thumbnails/31129-bigthumbnail.jpg&amp;iorient=&amp;ih=&amp;icolor=&amp;p=3&amp;site=&amp;text=%D0%BB%D0%BE%D1%88%D0%B0%D0%B4%D1%8C&amp;iw=&amp;wp=&amp;pos=117&amp;recent=&amp;type=&amp;isize=&amp;rpt=simage&amp;itype=&amp;nojs=1"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images.yandex.ru/yandsearch?img_url=http://e.eka-mama.ru/upload/forum/upload/89b/89b92eaa0790c66754c94919f37e48d9&amp;iorient=&amp;ih=&amp;icolor=&amp;site=&amp;text=%D1%85%D1%83%D0%B4%D0%BE%D0%B6%D0%BD%D0%B8%D0%BA&amp;iw=&amp;wp=&amp;pos=18&amp;recent=&amp;type=&amp;isize=&amp;rpt=simage&amp;itype=&amp;nojs=1" TargetMode="External"/><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png"/><Relationship Id="rId4" Type="http://schemas.openxmlformats.org/officeDocument/2006/relationships/image" Target="../media/image22.jpeg"/></Relationships>
</file>

<file path=ppt/slides/_rels/slide18.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hyperlink" Target="http://images.yandex.ru/yandsearch?img_url=http://i077.radikal.ru/0810/ec/07efe825e2ff.jpg&amp;iorient=&amp;ih=&amp;icolor=&amp;site=&amp;text=%D1%91%D0%B6&amp;iw=&amp;wp=&amp;pos=10&amp;recent=&amp;type=&amp;isize=&amp;rpt=simage&amp;itype=&amp;nojs=1" TargetMode="External"/><Relationship Id="rId7" Type="http://schemas.openxmlformats.org/officeDocument/2006/relationships/hyperlink" Target="http://images.yandex.ru/yandsearch?img_url=http://www.stihi.ru/pics/2012/06/12/2515.jpg&amp;iorient=&amp;ih=&amp;icolor=&amp;site=&amp;text=%D1%80%D0%BE%D0%B7%D0%B0%20%D1%81%20%D1%88%D0%B8%D0%BF%D0%B0%D0%BC%D0%B8&amp;iw=&amp;wp=&amp;pos=14&amp;recent=&amp;type=&amp;isize=&amp;rpt=simage&amp;itype=&amp;nojs=1" TargetMode="Externa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hyperlink" Target="http://images.yandex.ru/yandsearch?img_url=http://avatary.ru/img/elka/elka79.gif&amp;iorient=&amp;ih=&amp;icolor=&amp;site=&amp;text=%D1%91%D0%BB%D0%BA%D0%B0&amp;iw=&amp;wp=&amp;pos=16&amp;recent=&amp;type=&amp;isize=&amp;rpt=simage&amp;itype=&amp;nojs=1" TargetMode="External"/><Relationship Id="rId10" Type="http://schemas.openxmlformats.org/officeDocument/2006/relationships/image" Target="../media/image28.jpeg"/><Relationship Id="rId4" Type="http://schemas.openxmlformats.org/officeDocument/2006/relationships/image" Target="../media/image25.jpeg"/><Relationship Id="rId9" Type="http://schemas.openxmlformats.org/officeDocument/2006/relationships/hyperlink" Target="http://images.yandex.ru/yandsearch?img_url=http://kolyan.net/uploads/posts/2010-03/1268309921_14.jpg&amp;iorient=&amp;ih=&amp;icolor=&amp;site=&amp;text=%D0%BA%D0%B0%D0%BA%D1%82%D1%83%D1%81&amp;iw=&amp;wp=&amp;pos=4&amp;recent=&amp;type=&amp;isize=&amp;rpt=simage&amp;itype=&amp;nojs=1"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png"/><Relationship Id="rId7"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http://images.yandex.ru/yandsearch?img_url=http://img3.imgbb.ru/5/c/3/5c3ecfc96e14497e89da712e6bb6475c.jpg&amp;iorient=&amp;ih=&amp;icolor=&amp;site=&amp;text=%D0%BC%D1%8F%D1%87&amp;iw=&amp;wp=&amp;pos=5&amp;recent=&amp;type=&amp;isize=&amp;rpt=simage&amp;itype=&amp;nojs=1" TargetMode="External"/><Relationship Id="rId5" Type="http://schemas.openxmlformats.org/officeDocument/2006/relationships/image" Target="../media/image7.jpeg"/><Relationship Id="rId4" Type="http://schemas.openxmlformats.org/officeDocument/2006/relationships/hyperlink" Target="http://images.yandex.ru/yandsearch?img_url=http://i049.radikal.ru/0912/2e/80b9b170cc91.jpg&amp;iorient=&amp;ih=&amp;icolor=&amp;site=&amp;text=%D0%B7%D0%B2%D0%B5%D0%B7%D0%B4%D0%B0&amp;iw=&amp;wp=&amp;pos=18&amp;recent=&amp;type=&amp;isize=&amp;rpt=simage&amp;itype=&amp;nojs=1"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050" name="Заголовок 1"/>
          <p:cNvSpPr>
            <a:spLocks noGrp="1"/>
          </p:cNvSpPr>
          <p:nvPr>
            <p:ph type="ctrTitle"/>
          </p:nvPr>
        </p:nvSpPr>
        <p:spPr>
          <a:xfrm>
            <a:off x="1403648" y="2780928"/>
            <a:ext cx="7358063" cy="3096344"/>
          </a:xfrm>
        </p:spPr>
        <p:txBody>
          <a:bodyPr/>
          <a:lstStyle/>
          <a:p>
            <a:pPr algn="r"/>
            <a:r>
              <a:rPr lang="ru-RU" b="1" i="1" dirty="0" smtClean="0"/>
              <a:t> </a:t>
            </a:r>
            <a:br>
              <a:rPr lang="ru-RU" b="1" i="1" dirty="0" smtClean="0"/>
            </a:br>
            <a:r>
              <a:rPr lang="ru-RU" b="1" i="1" dirty="0" smtClean="0"/>
              <a:t/>
            </a:r>
            <a:br>
              <a:rPr lang="ru-RU" b="1" i="1" dirty="0" smtClean="0"/>
            </a:br>
            <a:r>
              <a:rPr lang="ru-RU" sz="2800" b="1" i="1" dirty="0" smtClean="0"/>
              <a:t>Формирование лексико-грамматического строя речи у дошкольников в играх с мячом</a:t>
            </a:r>
            <a:r>
              <a:rPr lang="ru-RU" b="1" i="1" dirty="0" smtClean="0"/>
              <a:t/>
            </a:r>
            <a:br>
              <a:rPr lang="ru-RU" b="1" i="1" dirty="0" smtClean="0"/>
            </a:br>
            <a:r>
              <a:rPr lang="ru-RU" b="1" i="1" dirty="0" smtClean="0"/>
              <a:t/>
            </a:r>
            <a:br>
              <a:rPr lang="ru-RU" b="1" i="1" dirty="0" smtClean="0"/>
            </a:br>
            <a:r>
              <a:rPr lang="ru-RU" sz="1600" b="1" dirty="0" smtClean="0">
                <a:solidFill>
                  <a:schemeClr val="tx1">
                    <a:lumMod val="75000"/>
                    <a:lumOff val="25000"/>
                  </a:schemeClr>
                </a:solidFill>
                <a:latin typeface="Times New Roman" pitchFamily="18" charset="0"/>
                <a:ea typeface="+mn-ea"/>
                <a:cs typeface="Times New Roman" pitchFamily="18" charset="0"/>
              </a:rPr>
              <a:t>Подготовила</a:t>
            </a:r>
            <a:r>
              <a:rPr lang="ru-RU" sz="1600" b="1" dirty="0" smtClean="0">
                <a:solidFill>
                  <a:schemeClr val="tx1">
                    <a:lumMod val="75000"/>
                    <a:lumOff val="25000"/>
                  </a:schemeClr>
                </a:solidFill>
                <a:latin typeface="Times New Roman" pitchFamily="18" charset="0"/>
                <a:ea typeface="+mn-ea"/>
                <a:cs typeface="Times New Roman" pitchFamily="18" charset="0"/>
              </a:rPr>
              <a:t/>
            </a:r>
            <a:br>
              <a:rPr lang="ru-RU" sz="1600" b="1" dirty="0" smtClean="0">
                <a:solidFill>
                  <a:schemeClr val="tx1">
                    <a:lumMod val="75000"/>
                    <a:lumOff val="25000"/>
                  </a:schemeClr>
                </a:solidFill>
                <a:latin typeface="Times New Roman" pitchFamily="18" charset="0"/>
                <a:ea typeface="+mn-ea"/>
                <a:cs typeface="Times New Roman" pitchFamily="18" charset="0"/>
              </a:rPr>
            </a:br>
            <a:r>
              <a:rPr lang="ru-RU" sz="1600" b="1" dirty="0" smtClean="0">
                <a:solidFill>
                  <a:schemeClr val="tx1">
                    <a:lumMod val="75000"/>
                    <a:lumOff val="25000"/>
                  </a:schemeClr>
                </a:solidFill>
                <a:latin typeface="Times New Roman" pitchFamily="18" charset="0"/>
                <a:ea typeface="+mn-ea"/>
                <a:cs typeface="Times New Roman" pitchFamily="18" charset="0"/>
              </a:rPr>
              <a:t>учитель-логопед</a:t>
            </a:r>
            <a:br>
              <a:rPr lang="ru-RU" sz="1600" b="1" dirty="0" smtClean="0">
                <a:solidFill>
                  <a:schemeClr val="tx1">
                    <a:lumMod val="75000"/>
                    <a:lumOff val="25000"/>
                  </a:schemeClr>
                </a:solidFill>
                <a:latin typeface="Times New Roman" pitchFamily="18" charset="0"/>
                <a:ea typeface="+mn-ea"/>
                <a:cs typeface="Times New Roman" pitchFamily="18" charset="0"/>
              </a:rPr>
            </a:br>
            <a:r>
              <a:rPr lang="ru-RU" sz="1600" b="1" dirty="0" smtClean="0">
                <a:solidFill>
                  <a:schemeClr val="tx1">
                    <a:lumMod val="75000"/>
                    <a:lumOff val="25000"/>
                  </a:schemeClr>
                </a:solidFill>
                <a:latin typeface="Times New Roman" pitchFamily="18" charset="0"/>
                <a:ea typeface="+mn-ea"/>
                <a:cs typeface="Times New Roman" pitchFamily="18" charset="0"/>
              </a:rPr>
              <a:t>Мельникова М.Ю.</a:t>
            </a:r>
          </a:p>
        </p:txBody>
      </p:sp>
      <p:sp>
        <p:nvSpPr>
          <p:cNvPr id="3" name="Подзаголовок 2"/>
          <p:cNvSpPr>
            <a:spLocks noGrp="1"/>
          </p:cNvSpPr>
          <p:nvPr>
            <p:ph type="subTitle" idx="1"/>
          </p:nvPr>
        </p:nvSpPr>
        <p:spPr>
          <a:xfrm>
            <a:off x="1691680" y="58875"/>
            <a:ext cx="7400925" cy="849845"/>
          </a:xfrm>
        </p:spPr>
        <p:txBody>
          <a:bodyPr rtlCol="0">
            <a:noAutofit/>
          </a:bodyPr>
          <a:lstStyle/>
          <a:p>
            <a:pPr fontAlgn="auto">
              <a:spcAft>
                <a:spcPts val="0"/>
              </a:spcAft>
              <a:defRPr/>
            </a:pPr>
            <a:r>
              <a:rPr lang="ru-RU" sz="2000" b="1" dirty="0" smtClean="0">
                <a:solidFill>
                  <a:schemeClr val="tx1">
                    <a:lumMod val="75000"/>
                    <a:lumOff val="25000"/>
                  </a:schemeClr>
                </a:solidFill>
                <a:latin typeface="Times New Roman" pitchFamily="18" charset="0"/>
                <a:cs typeface="Times New Roman" pitchFamily="18" charset="0"/>
              </a:rPr>
              <a:t>Муниципальное бюджетное дошкольное образовательное учреждение - детский сад № 468</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988840"/>
            <a:ext cx="8579296" cy="864096"/>
          </a:xfrm>
        </p:spPr>
        <p:txBody>
          <a:bodyPr/>
          <a:lstStyle/>
          <a:p>
            <a:pPr algn="l"/>
            <a:r>
              <a:rPr lang="ru-RU" sz="1800" b="1" dirty="0" smtClean="0"/>
              <a:t>«Посчитай-ка»</a:t>
            </a:r>
            <a:br>
              <a:rPr lang="ru-RU" sz="1800" b="1" dirty="0" smtClean="0"/>
            </a:br>
            <a:r>
              <a:rPr lang="ru-RU" sz="1800" b="1" dirty="0" smtClean="0"/>
              <a:t>Задача: </a:t>
            </a:r>
            <a:r>
              <a:rPr lang="ru-RU" sz="1800" dirty="0" smtClean="0"/>
              <a:t>закрепление умения правильно согласовывать числительные с существительными.</a:t>
            </a:r>
            <a:br>
              <a:rPr lang="ru-RU" sz="1800" dirty="0" smtClean="0"/>
            </a:br>
            <a:endParaRPr lang="ru-RU" sz="1800" b="1" dirty="0"/>
          </a:p>
        </p:txBody>
      </p:sp>
      <p:sp>
        <p:nvSpPr>
          <p:cNvPr id="3" name="Объект 2"/>
          <p:cNvSpPr>
            <a:spLocks noGrp="1"/>
          </p:cNvSpPr>
          <p:nvPr>
            <p:ph idx="1"/>
          </p:nvPr>
        </p:nvSpPr>
        <p:spPr>
          <a:xfrm>
            <a:off x="457200" y="2780928"/>
            <a:ext cx="4690864" cy="3345235"/>
          </a:xfrm>
        </p:spPr>
        <p:txBody>
          <a:bodyPr/>
          <a:lstStyle/>
          <a:p>
            <a:pPr marL="0" indent="0">
              <a:buNone/>
            </a:pPr>
            <a:r>
              <a:rPr lang="ru-RU" sz="1600" dirty="0" smtClean="0"/>
              <a:t>Кубик – один </a:t>
            </a:r>
            <a:r>
              <a:rPr lang="ru-RU" sz="1600" dirty="0" err="1" smtClean="0"/>
              <a:t>кубиК</a:t>
            </a:r>
            <a:r>
              <a:rPr lang="ru-RU" sz="1600" dirty="0" smtClean="0"/>
              <a:t>, два </a:t>
            </a:r>
            <a:r>
              <a:rPr lang="ru-RU" sz="1600" dirty="0" err="1" smtClean="0"/>
              <a:t>кубикА</a:t>
            </a:r>
            <a:r>
              <a:rPr lang="ru-RU" sz="1600" dirty="0" smtClean="0"/>
              <a:t>, три </a:t>
            </a:r>
            <a:r>
              <a:rPr lang="ru-RU" sz="1600" dirty="0" err="1" smtClean="0"/>
              <a:t>кубикА</a:t>
            </a:r>
            <a:r>
              <a:rPr lang="ru-RU" sz="1600" dirty="0" smtClean="0"/>
              <a:t>, четыре </a:t>
            </a:r>
            <a:r>
              <a:rPr lang="ru-RU" sz="1600" dirty="0" err="1" smtClean="0"/>
              <a:t>кубикА</a:t>
            </a:r>
            <a:r>
              <a:rPr lang="ru-RU" sz="1600" dirty="0" smtClean="0"/>
              <a:t>, пять </a:t>
            </a:r>
            <a:r>
              <a:rPr lang="ru-RU" sz="1600" dirty="0" err="1" smtClean="0"/>
              <a:t>кубиКОВ</a:t>
            </a:r>
            <a:r>
              <a:rPr lang="ru-RU" sz="1600" dirty="0" smtClean="0"/>
              <a:t>.</a:t>
            </a:r>
          </a:p>
          <a:p>
            <a:pPr marL="0" indent="0">
              <a:buNone/>
            </a:pPr>
            <a:r>
              <a:rPr lang="ru-RU" sz="1600" dirty="0" smtClean="0"/>
              <a:t>Мяч - ….</a:t>
            </a:r>
          </a:p>
          <a:p>
            <a:pPr marL="0" indent="0">
              <a:buNone/>
            </a:pPr>
            <a:r>
              <a:rPr lang="ru-RU" sz="1600" dirty="0" smtClean="0"/>
              <a:t>Кукла - …</a:t>
            </a:r>
          </a:p>
          <a:p>
            <a:pPr marL="0" indent="0">
              <a:buNone/>
            </a:pPr>
            <a:r>
              <a:rPr lang="ru-RU" sz="1600" dirty="0" smtClean="0"/>
              <a:t>Машина - …</a:t>
            </a:r>
          </a:p>
          <a:p>
            <a:pPr marL="0" indent="0">
              <a:buNone/>
            </a:pPr>
            <a:r>
              <a:rPr lang="ru-RU" sz="1600" dirty="0" smtClean="0"/>
              <a:t>Стул - …</a:t>
            </a:r>
          </a:p>
          <a:p>
            <a:pPr marL="0" indent="0">
              <a:buNone/>
            </a:pPr>
            <a:r>
              <a:rPr lang="ru-RU" sz="1600" dirty="0" smtClean="0"/>
              <a:t>Стол - …</a:t>
            </a:r>
          </a:p>
          <a:p>
            <a:pPr marL="0" indent="0">
              <a:buNone/>
            </a:pPr>
            <a:r>
              <a:rPr lang="ru-RU" sz="1600" dirty="0" smtClean="0"/>
              <a:t>Ведро - …</a:t>
            </a:r>
          </a:p>
          <a:p>
            <a:pPr marL="0" indent="0">
              <a:buNone/>
            </a:pPr>
            <a:r>
              <a:rPr lang="ru-RU" sz="1600" dirty="0" smtClean="0"/>
              <a:t>Окно - …</a:t>
            </a:r>
          </a:p>
          <a:p>
            <a:pPr marL="0" indent="0">
              <a:buNone/>
            </a:pPr>
            <a:r>
              <a:rPr lang="ru-RU" sz="1600" dirty="0" smtClean="0"/>
              <a:t>Перо - ….</a:t>
            </a:r>
          </a:p>
          <a:p>
            <a:pPr marL="0" indent="0">
              <a:buNone/>
            </a:pPr>
            <a:r>
              <a:rPr lang="ru-RU" sz="1600" dirty="0" smtClean="0"/>
              <a:t>День - </a:t>
            </a:r>
            <a:endParaRPr lang="ru-RU" sz="1600" dirty="0"/>
          </a:p>
        </p:txBody>
      </p:sp>
      <p:pic>
        <p:nvPicPr>
          <p:cNvPr id="4" name="Picture 2" descr="&amp;Icy;&amp;zcy;&amp;ocy;&amp;bcy;&amp;rcy;&amp;acy;&amp;zhcy;&amp;iecy;&amp;ncy;&amp;icy;&amp;iecy;: &amp;YAcy; &amp;pcy;&amp;ocy;&amp;vcy;&amp;iecy;&amp;dcy;&amp;ucy; &amp;tcy;&amp;iecy;&amp;bcy;&amp;yacy; &amp;vcy; &amp;dcy;&amp;iecy;&amp;tcy;&amp;scy;&amp;acy;&amp;dcy;: &amp;ocy;&amp;bcy;&amp;zcy;&amp;ocy;&amp;rcy; &amp;ncy;&amp;ocy;&amp;vcy;&amp;ocy;&amp;scy;&amp;tcy;&amp;rcy;&amp;ocy;&amp;iecy;&amp;kcy; &amp;scy; &amp;gcy;&amp;ocy;&amp;tcy;&amp;ocy;&amp;vcy;&amp;ycy;&amp;mcy;&amp;icy; &amp;dcy;&amp;iecy;&amp;tcy;&amp;scy;&amp;kcy;&amp;icy;&amp;mcy;&amp;icy; &amp;scy;&amp;acy;&amp;dcy;&amp;acy;&amp;mcy;&amp;icy;"/>
          <p:cNvPicPr>
            <a:picLocks noChangeAspect="1" noChangeArrowheads="1"/>
          </p:cNvPicPr>
          <p:nvPr/>
        </p:nvPicPr>
        <p:blipFill>
          <a:blip r:embed="rId2" cstate="print"/>
          <a:srcRect/>
          <a:stretch>
            <a:fillRect/>
          </a:stretch>
        </p:blipFill>
        <p:spPr bwMode="auto">
          <a:xfrm>
            <a:off x="4860032" y="3284984"/>
            <a:ext cx="1728192" cy="2286000"/>
          </a:xfrm>
          <a:prstGeom prst="rect">
            <a:avLst/>
          </a:prstGeom>
          <a:noFill/>
          <a:ln w="9525">
            <a:noFill/>
            <a:miter lim="800000"/>
            <a:headEnd/>
            <a:tailEnd/>
          </a:ln>
        </p:spPr>
      </p:pic>
    </p:spTree>
    <p:extLst>
      <p:ext uri="{BB962C8B-B14F-4D97-AF65-F5344CB8AC3E}">
        <p14:creationId xmlns="" xmlns:p14="http://schemas.microsoft.com/office/powerpoint/2010/main" val="40594067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1916832"/>
            <a:ext cx="8352928" cy="1440160"/>
          </a:xfrm>
        </p:spPr>
        <p:txBody>
          <a:bodyPr/>
          <a:lstStyle/>
          <a:p>
            <a:pPr algn="l"/>
            <a:r>
              <a:rPr lang="ru-RU" sz="1800" b="1" dirty="0" smtClean="0"/>
              <a:t>«</a:t>
            </a:r>
            <a:r>
              <a:rPr lang="ru-RU" sz="1600" b="1" dirty="0" smtClean="0"/>
              <a:t>Животные и их детеныши»</a:t>
            </a:r>
            <a:br>
              <a:rPr lang="ru-RU" sz="1600" b="1" dirty="0" smtClean="0"/>
            </a:br>
            <a:r>
              <a:rPr lang="ru-RU" sz="1600" b="1" dirty="0" smtClean="0"/>
              <a:t>Задачи: </a:t>
            </a:r>
            <a:r>
              <a:rPr lang="ru-RU" sz="1600" dirty="0" smtClean="0"/>
              <a:t>закрепление в речи детей названий детенышей животных; закрепление навыков словообразования.</a:t>
            </a:r>
            <a:br>
              <a:rPr lang="ru-RU" sz="1600" dirty="0" smtClean="0"/>
            </a:br>
            <a:r>
              <a:rPr lang="ru-RU" sz="1600" b="1" dirty="0" smtClean="0"/>
              <a:t>Ход игры: </a:t>
            </a:r>
            <a:r>
              <a:rPr lang="ru-RU" sz="1600" dirty="0" smtClean="0"/>
              <a:t>Бросая мяч ребенку, взрослый называет какое-либо животное. Ребенок ловит мяч и, возвращая его, называет детеныша этого животного в единственном числе, затем во множественном.</a:t>
            </a:r>
            <a:endParaRPr lang="ru-RU" sz="1600" dirty="0"/>
          </a:p>
        </p:txBody>
      </p:sp>
      <p:sp>
        <p:nvSpPr>
          <p:cNvPr id="3" name="Объект 2"/>
          <p:cNvSpPr>
            <a:spLocks noGrp="1"/>
          </p:cNvSpPr>
          <p:nvPr>
            <p:ph idx="1"/>
          </p:nvPr>
        </p:nvSpPr>
        <p:spPr>
          <a:xfrm>
            <a:off x="5508104" y="3185592"/>
            <a:ext cx="3528392" cy="3672408"/>
          </a:xfrm>
        </p:spPr>
        <p:txBody>
          <a:bodyPr/>
          <a:lstStyle/>
          <a:p>
            <a:r>
              <a:rPr lang="ru-RU" sz="1600" dirty="0"/>
              <a:t>У слона </a:t>
            </a:r>
            <a:r>
              <a:rPr lang="ru-RU" sz="1600" dirty="0" smtClean="0"/>
              <a:t>–слоненок, слонята;</a:t>
            </a:r>
            <a:endParaRPr lang="ru-RU" sz="1600" dirty="0"/>
          </a:p>
          <a:p>
            <a:r>
              <a:rPr lang="ru-RU" sz="1600" dirty="0"/>
              <a:t>У тигра –</a:t>
            </a:r>
          </a:p>
          <a:p>
            <a:r>
              <a:rPr lang="ru-RU" sz="1600" dirty="0"/>
              <a:t>У лося –</a:t>
            </a:r>
          </a:p>
          <a:p>
            <a:r>
              <a:rPr lang="ru-RU" sz="1600" dirty="0"/>
              <a:t>У медведя –</a:t>
            </a:r>
          </a:p>
          <a:p>
            <a:r>
              <a:rPr lang="ru-RU" sz="1600" dirty="0"/>
              <a:t>У волка –</a:t>
            </a:r>
          </a:p>
          <a:p>
            <a:r>
              <a:rPr lang="ru-RU" sz="1600" dirty="0"/>
              <a:t>У лисы – </a:t>
            </a:r>
          </a:p>
          <a:p>
            <a:r>
              <a:rPr lang="ru-RU" sz="1600" dirty="0"/>
              <a:t>У зайца –</a:t>
            </a:r>
          </a:p>
          <a:p>
            <a:r>
              <a:rPr lang="ru-RU" sz="1600" dirty="0"/>
              <a:t>У белки –</a:t>
            </a:r>
          </a:p>
          <a:p>
            <a:r>
              <a:rPr lang="ru-RU" sz="1600" dirty="0"/>
              <a:t>У коровы –</a:t>
            </a:r>
          </a:p>
          <a:p>
            <a:r>
              <a:rPr lang="ru-RU" sz="1600" dirty="0"/>
              <a:t>У овцы –</a:t>
            </a:r>
          </a:p>
          <a:p>
            <a:r>
              <a:rPr lang="ru-RU" sz="1600" dirty="0"/>
              <a:t>У свиньи –</a:t>
            </a:r>
          </a:p>
          <a:p>
            <a:r>
              <a:rPr lang="ru-RU" sz="1600" dirty="0"/>
              <a:t>У лошади -</a:t>
            </a:r>
          </a:p>
          <a:p>
            <a:pPr marL="0" indent="0">
              <a:buNone/>
            </a:pPr>
            <a:endParaRPr lang="ru-RU" dirty="0"/>
          </a:p>
        </p:txBody>
      </p:sp>
      <p:pic>
        <p:nvPicPr>
          <p:cNvPr id="9" name="Содержимое 6" descr="http://im5-tub-ru.yandex.net/i?id=86590475-17-72&amp;n=21">
            <a:hlinkClick r:id="rId2" tgtFrame="_blank"/>
          </p:cNvPr>
          <p:cNvPicPr>
            <a:picLocks noGrp="1"/>
          </p:cNvPicPr>
          <p:nvPr/>
        </p:nvPicPr>
        <p:blipFill>
          <a:blip r:embed="rId3" cstate="print"/>
          <a:srcRect/>
          <a:stretch>
            <a:fillRect/>
          </a:stretch>
        </p:blipFill>
        <p:spPr bwMode="auto">
          <a:xfrm>
            <a:off x="179512" y="3501008"/>
            <a:ext cx="2016224" cy="1440160"/>
          </a:xfrm>
          <a:prstGeom prst="rect">
            <a:avLst/>
          </a:prstGeom>
          <a:noFill/>
          <a:ln w="9525">
            <a:noFill/>
            <a:miter lim="800000"/>
            <a:headEnd/>
            <a:tailEnd/>
          </a:ln>
        </p:spPr>
      </p:pic>
      <p:pic>
        <p:nvPicPr>
          <p:cNvPr id="10" name="Рисунок 9" descr="http://im0-tub-ru.yandex.net/i?id=130314891-33-72&amp;n=21">
            <a:hlinkClick r:id="rId4" tgtFrame="_blank"/>
          </p:cNvPr>
          <p:cNvPicPr/>
          <p:nvPr/>
        </p:nvPicPr>
        <p:blipFill>
          <a:blip r:embed="rId5" cstate="print"/>
          <a:srcRect/>
          <a:stretch>
            <a:fillRect/>
          </a:stretch>
        </p:blipFill>
        <p:spPr bwMode="auto">
          <a:xfrm>
            <a:off x="611560" y="5229200"/>
            <a:ext cx="2052228" cy="1572766"/>
          </a:xfrm>
          <a:prstGeom prst="rect">
            <a:avLst/>
          </a:prstGeom>
          <a:noFill/>
          <a:ln w="9525">
            <a:noFill/>
            <a:miter lim="800000"/>
            <a:headEnd/>
            <a:tailEnd/>
          </a:ln>
        </p:spPr>
      </p:pic>
      <p:pic>
        <p:nvPicPr>
          <p:cNvPr id="11" name="Рисунок 10" descr="http://im8-tub-ru.yandex.net/i?id=305517180-69-72&amp;n=21">
            <a:hlinkClick r:id="rId6" tgtFrame="_blank"/>
          </p:cNvPr>
          <p:cNvPicPr/>
          <p:nvPr/>
        </p:nvPicPr>
        <p:blipFill>
          <a:blip r:embed="rId7" cstate="print"/>
          <a:srcRect/>
          <a:stretch>
            <a:fillRect/>
          </a:stretch>
        </p:blipFill>
        <p:spPr bwMode="auto">
          <a:xfrm>
            <a:off x="3059832" y="3991372"/>
            <a:ext cx="1584176" cy="2232248"/>
          </a:xfrm>
          <a:prstGeom prst="rect">
            <a:avLst/>
          </a:prstGeom>
          <a:noFill/>
          <a:ln w="9525">
            <a:noFill/>
            <a:miter lim="800000"/>
            <a:headEnd/>
            <a:tailEnd/>
          </a:ln>
        </p:spPr>
      </p:pic>
    </p:spTree>
    <p:extLst>
      <p:ext uri="{BB962C8B-B14F-4D97-AF65-F5344CB8AC3E}">
        <p14:creationId xmlns="" xmlns:p14="http://schemas.microsoft.com/office/powerpoint/2010/main" val="18956269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098" name="Заголовок 1"/>
          <p:cNvSpPr>
            <a:spLocks noGrp="1"/>
          </p:cNvSpPr>
          <p:nvPr>
            <p:ph type="title"/>
          </p:nvPr>
        </p:nvSpPr>
        <p:spPr>
          <a:xfrm>
            <a:off x="251520" y="260648"/>
            <a:ext cx="6624736" cy="1643795"/>
          </a:xfrm>
        </p:spPr>
        <p:txBody>
          <a:bodyPr/>
          <a:lstStyle/>
          <a:p>
            <a:pPr algn="l"/>
            <a:r>
              <a:rPr lang="ru-RU" sz="1800" b="1" dirty="0" smtClean="0"/>
              <a:t>«Кому что принадлежит?» или «Чей хвост? Чья голова? »</a:t>
            </a:r>
            <a:br>
              <a:rPr lang="ru-RU" sz="1800" b="1" dirty="0" smtClean="0"/>
            </a:br>
            <a:r>
              <a:rPr lang="ru-RU" sz="1800" b="1" dirty="0" smtClean="0"/>
              <a:t>Задача: </a:t>
            </a:r>
            <a:r>
              <a:rPr lang="ru-RU" sz="1800" dirty="0" smtClean="0"/>
              <a:t>закрепление умения образовывать притяжательные прилагательные.</a:t>
            </a:r>
            <a:br>
              <a:rPr lang="ru-RU" sz="1800" dirty="0" smtClean="0"/>
            </a:br>
            <a:r>
              <a:rPr lang="ru-RU" sz="1800" b="1" dirty="0" smtClean="0"/>
              <a:t>Ход игры: </a:t>
            </a:r>
            <a:r>
              <a:rPr lang="ru-RU" sz="1800" i="1" dirty="0" smtClean="0"/>
              <a:t>взрослый бросает мяч ребенку и задает вопрос. Ребенок ловит мяч и, возвращая его, отвечает на вопрос с помощью прилагательного, четко проговаривая окончание.</a:t>
            </a:r>
          </a:p>
        </p:txBody>
      </p:sp>
      <p:sp>
        <p:nvSpPr>
          <p:cNvPr id="4099" name="Содержимое 2"/>
          <p:cNvSpPr>
            <a:spLocks noGrp="1"/>
          </p:cNvSpPr>
          <p:nvPr>
            <p:ph idx="1"/>
          </p:nvPr>
        </p:nvSpPr>
        <p:spPr>
          <a:xfrm>
            <a:off x="500063" y="2060848"/>
            <a:ext cx="5080049" cy="4248472"/>
          </a:xfrm>
        </p:spPr>
        <p:txBody>
          <a:bodyPr/>
          <a:lstStyle/>
          <a:p>
            <a:r>
              <a:rPr lang="ru-RU" sz="1600" dirty="0"/>
              <a:t>У кошки голова </a:t>
            </a:r>
            <a:r>
              <a:rPr lang="ru-RU" sz="1600" dirty="0" smtClean="0"/>
              <a:t>– коша</a:t>
            </a:r>
            <a:r>
              <a:rPr lang="ru-RU" sz="2000" dirty="0" smtClean="0"/>
              <a:t>чья</a:t>
            </a:r>
            <a:r>
              <a:rPr lang="ru-RU" sz="1600" dirty="0" smtClean="0"/>
              <a:t>; уши – коша</a:t>
            </a:r>
            <a:r>
              <a:rPr lang="ru-RU" sz="2000" dirty="0" smtClean="0"/>
              <a:t>чьи</a:t>
            </a:r>
            <a:r>
              <a:rPr lang="ru-RU" sz="1600" dirty="0" smtClean="0"/>
              <a:t>; хвост –коша</a:t>
            </a:r>
            <a:r>
              <a:rPr lang="ru-RU" sz="2000" dirty="0" smtClean="0"/>
              <a:t>чий</a:t>
            </a:r>
            <a:r>
              <a:rPr lang="ru-RU" sz="1600" dirty="0" smtClean="0"/>
              <a:t> </a:t>
            </a:r>
            <a:r>
              <a:rPr lang="ru-RU" sz="1600" dirty="0"/>
              <a:t>         </a:t>
            </a:r>
          </a:p>
          <a:p>
            <a:r>
              <a:rPr lang="ru-RU" sz="1600" dirty="0" smtClean="0"/>
              <a:t>у </a:t>
            </a:r>
            <a:r>
              <a:rPr lang="ru-RU" sz="1600" dirty="0"/>
              <a:t>рыбы -...            </a:t>
            </a:r>
          </a:p>
          <a:p>
            <a:r>
              <a:rPr lang="ru-RU" sz="1600" dirty="0"/>
              <a:t>у зайца -...</a:t>
            </a:r>
          </a:p>
          <a:p>
            <a:r>
              <a:rPr lang="ru-RU" sz="1600" dirty="0"/>
              <a:t>у кролика -...       </a:t>
            </a:r>
          </a:p>
          <a:p>
            <a:r>
              <a:rPr lang="ru-RU" sz="1600" dirty="0"/>
              <a:t>у верблюда -...</a:t>
            </a:r>
          </a:p>
          <a:p>
            <a:r>
              <a:rPr lang="ru-RU" sz="1600" dirty="0"/>
              <a:t>у лошади -...        </a:t>
            </a:r>
          </a:p>
          <a:p>
            <a:r>
              <a:rPr lang="ru-RU" sz="1600" dirty="0"/>
              <a:t>у утки -...</a:t>
            </a:r>
          </a:p>
          <a:p>
            <a:r>
              <a:rPr lang="ru-RU" sz="1600" dirty="0"/>
              <a:t>у лебедя -...        </a:t>
            </a:r>
          </a:p>
          <a:p>
            <a:r>
              <a:rPr lang="ru-RU" sz="1600" dirty="0"/>
              <a:t> у лисы -...</a:t>
            </a:r>
          </a:p>
          <a:p>
            <a:r>
              <a:rPr lang="ru-RU" sz="1600" dirty="0"/>
              <a:t>у собаки -...        </a:t>
            </a:r>
          </a:p>
          <a:p>
            <a:r>
              <a:rPr lang="ru-RU" sz="1600" dirty="0"/>
              <a:t> у белки -...</a:t>
            </a:r>
          </a:p>
          <a:p>
            <a:r>
              <a:rPr lang="ru-RU" sz="1600" dirty="0"/>
              <a:t>у медведя -...       </a:t>
            </a:r>
          </a:p>
          <a:p>
            <a:r>
              <a:rPr lang="ru-RU" sz="1600" dirty="0"/>
              <a:t>у тигра -...</a:t>
            </a:r>
          </a:p>
          <a:p>
            <a:endParaRPr lang="ru-RU" dirty="0" smtClean="0"/>
          </a:p>
          <a:p>
            <a:endParaRPr lang="ru-RU" dirty="0"/>
          </a:p>
          <a:p>
            <a:endParaRPr lang="ru-RU" dirty="0" smtClean="0"/>
          </a:p>
          <a:p>
            <a:endParaRPr lang="ru-RU" dirty="0"/>
          </a:p>
          <a:p>
            <a:endParaRPr lang="ru-RU" dirty="0" smtClean="0"/>
          </a:p>
          <a:p>
            <a:endParaRPr lang="ru-RU" dirty="0" smtClean="0"/>
          </a:p>
        </p:txBody>
      </p:sp>
      <p:pic>
        <p:nvPicPr>
          <p:cNvPr id="4" name="Picture 2" descr="&amp;Icy;&amp;zcy;&amp;ocy;&amp;bcy;&amp;rcy;&amp;acy;&amp;zhcy;&amp;iecy;&amp;ncy;&amp;icy;&amp;iecy;: &amp;YAcy; &amp;pcy;&amp;ocy;&amp;vcy;&amp;iecy;&amp;dcy;&amp;ucy; &amp;tcy;&amp;iecy;&amp;bcy;&amp;yacy; &amp;vcy; &amp;dcy;&amp;iecy;&amp;tcy;&amp;scy;&amp;acy;&amp;dcy;: &amp;ocy;&amp;bcy;&amp;zcy;&amp;ocy;&amp;rcy; &amp;ncy;&amp;ocy;&amp;vcy;&amp;ocy;&amp;scy;&amp;tcy;&amp;rcy;&amp;ocy;&amp;iecy;&amp;kcy; &amp;scy; &amp;gcy;&amp;ocy;&amp;tcy;&amp;ocy;&amp;vcy;&amp;ycy;&amp;mcy;&amp;icy; &amp;dcy;&amp;iecy;&amp;tcy;&amp;scy;&amp;kcy;&amp;icy;&amp;mcy;&amp;icy; &amp;scy;&amp;acy;&amp;dcy;&amp;acy;&amp;mcy;&amp;icy;"/>
          <p:cNvPicPr>
            <a:picLocks noChangeAspect="1" noChangeArrowheads="1"/>
          </p:cNvPicPr>
          <p:nvPr/>
        </p:nvPicPr>
        <p:blipFill>
          <a:blip r:embed="rId3" cstate="print"/>
          <a:srcRect/>
          <a:stretch>
            <a:fillRect/>
          </a:stretch>
        </p:blipFill>
        <p:spPr bwMode="auto">
          <a:xfrm>
            <a:off x="3707904" y="3068960"/>
            <a:ext cx="1728192" cy="2286000"/>
          </a:xfrm>
          <a:prstGeom prst="rect">
            <a:avLst/>
          </a:prstGeom>
          <a:noFill/>
          <a:ln w="9525">
            <a:noFill/>
            <a:miter lim="800000"/>
            <a:headEnd/>
            <a:tailEnd/>
          </a:ln>
        </p:spPr>
      </p:pic>
    </p:spTree>
    <p:extLst>
      <p:ext uri="{BB962C8B-B14F-4D97-AF65-F5344CB8AC3E}">
        <p14:creationId xmlns="" xmlns:p14="http://schemas.microsoft.com/office/powerpoint/2010/main" val="39293893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32856"/>
            <a:ext cx="8363272" cy="1224136"/>
          </a:xfrm>
        </p:spPr>
        <p:txBody>
          <a:bodyPr/>
          <a:lstStyle/>
          <a:p>
            <a:pPr algn="l"/>
            <a:r>
              <a:rPr lang="ru-RU" sz="1600" b="1" dirty="0" smtClean="0"/>
              <a:t>«Кто где живет?»</a:t>
            </a:r>
            <a:br>
              <a:rPr lang="ru-RU" sz="1600" b="1" dirty="0" smtClean="0"/>
            </a:br>
            <a:r>
              <a:rPr lang="ru-RU" sz="1600" b="1" dirty="0" smtClean="0"/>
              <a:t>Задачи: </a:t>
            </a:r>
            <a:r>
              <a:rPr lang="ru-RU" sz="1600" dirty="0" smtClean="0"/>
              <a:t>закрепление употребления в речи грамматической формы предложного падежа с предлогом «в»; закрепление знания детей о жилищах животных, насекомых.</a:t>
            </a:r>
            <a:br>
              <a:rPr lang="ru-RU" sz="1600" dirty="0" smtClean="0"/>
            </a:br>
            <a:r>
              <a:rPr lang="ru-RU" sz="1600" b="1" dirty="0" smtClean="0"/>
              <a:t>Ход игры: </a:t>
            </a:r>
            <a:r>
              <a:rPr lang="ru-RU" altLang="ru-RU" sz="1600" i="1" dirty="0" smtClean="0"/>
              <a:t>Взрослый</a:t>
            </a:r>
            <a:r>
              <a:rPr lang="ru-RU" altLang="ru-RU" sz="1600" i="1" dirty="0"/>
              <a:t>, бросая мяч  ребенку, задает вопрос. Ребенок ловит мяч и, бросая его обратно, отвечает на </a:t>
            </a:r>
            <a:r>
              <a:rPr lang="ru-RU" altLang="ru-RU" sz="1600" i="1" dirty="0" smtClean="0"/>
              <a:t>вопрос.</a:t>
            </a:r>
            <a:r>
              <a:rPr lang="ru-RU" sz="1600" dirty="0"/>
              <a:t/>
            </a:r>
            <a:br>
              <a:rPr lang="ru-RU" sz="1600" dirty="0"/>
            </a:br>
            <a:r>
              <a:rPr lang="ru-RU" sz="1600" dirty="0" smtClean="0"/>
              <a:t/>
            </a:r>
            <a:br>
              <a:rPr lang="ru-RU" sz="1600" dirty="0" smtClean="0"/>
            </a:br>
            <a:endParaRPr lang="ru-RU" sz="1600" b="1" dirty="0"/>
          </a:p>
        </p:txBody>
      </p:sp>
      <p:sp>
        <p:nvSpPr>
          <p:cNvPr id="3" name="Объект 2"/>
          <p:cNvSpPr>
            <a:spLocks noGrp="1"/>
          </p:cNvSpPr>
          <p:nvPr>
            <p:ph idx="1"/>
          </p:nvPr>
        </p:nvSpPr>
        <p:spPr>
          <a:xfrm>
            <a:off x="457200" y="3365618"/>
            <a:ext cx="3394720" cy="3159726"/>
          </a:xfrm>
        </p:spPr>
        <p:txBody>
          <a:bodyPr/>
          <a:lstStyle/>
          <a:p>
            <a:pPr marL="0" indent="0">
              <a:buNone/>
            </a:pPr>
            <a:r>
              <a:rPr lang="ru-RU" sz="1600" dirty="0" smtClean="0"/>
              <a:t>Где живет медведь? – В берлоге.</a:t>
            </a:r>
          </a:p>
          <a:p>
            <a:pPr marL="0" indent="0">
              <a:buNone/>
            </a:pPr>
            <a:r>
              <a:rPr lang="ru-RU" sz="1600" dirty="0" smtClean="0"/>
              <a:t>Где живет лиса? -…</a:t>
            </a:r>
          </a:p>
          <a:p>
            <a:pPr marL="0" indent="0">
              <a:buNone/>
            </a:pPr>
            <a:r>
              <a:rPr lang="ru-RU" sz="1600" dirty="0" smtClean="0"/>
              <a:t>Где живет белка? - …</a:t>
            </a:r>
          </a:p>
          <a:p>
            <a:pPr marL="0" indent="0">
              <a:buNone/>
            </a:pPr>
            <a:r>
              <a:rPr lang="ru-RU" sz="1600" dirty="0" smtClean="0"/>
              <a:t>Где живут коровы? - …</a:t>
            </a:r>
          </a:p>
          <a:p>
            <a:pPr marL="0" indent="0">
              <a:buNone/>
            </a:pPr>
            <a:r>
              <a:rPr lang="ru-RU" sz="1600" dirty="0" smtClean="0"/>
              <a:t>Где живут овцы? -…</a:t>
            </a:r>
          </a:p>
          <a:p>
            <a:pPr marL="0" indent="0">
              <a:buNone/>
            </a:pPr>
            <a:r>
              <a:rPr lang="ru-RU" sz="1600" dirty="0" smtClean="0"/>
              <a:t>Где живут свиньи?- …</a:t>
            </a:r>
          </a:p>
          <a:p>
            <a:pPr marL="0" indent="0">
              <a:buNone/>
            </a:pPr>
            <a:r>
              <a:rPr lang="ru-RU" sz="1600" dirty="0" smtClean="0"/>
              <a:t>Где живут волки? - …</a:t>
            </a:r>
          </a:p>
          <a:p>
            <a:pPr marL="0" indent="0">
              <a:buNone/>
            </a:pPr>
            <a:r>
              <a:rPr lang="ru-RU" sz="1600" dirty="0" smtClean="0"/>
              <a:t>Где живут пчелы? -…</a:t>
            </a:r>
          </a:p>
          <a:p>
            <a:pPr marL="0" indent="0">
              <a:buNone/>
            </a:pPr>
            <a:r>
              <a:rPr lang="ru-RU" sz="1600" dirty="0" smtClean="0"/>
              <a:t>Где живут рыбы? -…</a:t>
            </a:r>
          </a:p>
          <a:p>
            <a:pPr marL="0" indent="0">
              <a:buNone/>
            </a:pPr>
            <a:r>
              <a:rPr lang="ru-RU" sz="1600" dirty="0" smtClean="0"/>
              <a:t>Где живут куры? -…</a:t>
            </a:r>
          </a:p>
          <a:p>
            <a:pPr marL="0" indent="0">
              <a:buNone/>
            </a:pPr>
            <a:endParaRPr lang="ru-RU" sz="1600" dirty="0"/>
          </a:p>
        </p:txBody>
      </p:sp>
      <p:pic>
        <p:nvPicPr>
          <p:cNvPr id="4100" name="Picture 4" descr="http://s7.uploads.ru/t/GuRt2.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067944" y="3140968"/>
            <a:ext cx="2171567" cy="1711529"/>
          </a:xfrm>
          <a:prstGeom prst="rect">
            <a:avLst/>
          </a:prstGeom>
          <a:noFill/>
          <a:extLst>
            <a:ext uri="{909E8E84-426E-40DD-AFC4-6F175D3DCCD1}">
              <a14:hiddenFill xmlns="" xmlns:a14="http://schemas.microsoft.com/office/drawing/2010/main">
                <a:solidFill>
                  <a:srgbClr val="FFFFFF"/>
                </a:solidFill>
              </a14:hiddenFill>
            </a:ext>
          </a:extLst>
        </p:spPr>
      </p:pic>
      <p:pic>
        <p:nvPicPr>
          <p:cNvPr id="4104" name="Picture 8" descr="http://s7.uploads.ru/t/kCsxT.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300192" y="4941168"/>
            <a:ext cx="2272929" cy="1344817"/>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7975540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1916832"/>
            <a:ext cx="8568952" cy="1152128"/>
          </a:xfrm>
        </p:spPr>
        <p:txBody>
          <a:bodyPr/>
          <a:lstStyle/>
          <a:p>
            <a:pPr algn="l"/>
            <a:r>
              <a:rPr lang="ru-RU" sz="1800" b="1" dirty="0" smtClean="0"/>
              <a:t>«Кто как разговаривает?»</a:t>
            </a:r>
            <a:br>
              <a:rPr lang="ru-RU" sz="1800" b="1" dirty="0" smtClean="0"/>
            </a:br>
            <a:r>
              <a:rPr lang="ru-RU" sz="1600" b="1" dirty="0" smtClean="0"/>
              <a:t>Задача: </a:t>
            </a:r>
            <a:r>
              <a:rPr lang="ru-RU" sz="1600" dirty="0" smtClean="0"/>
              <a:t>расширение словарного запаса.</a:t>
            </a:r>
            <a:br>
              <a:rPr lang="ru-RU" sz="1600" dirty="0" smtClean="0"/>
            </a:br>
            <a:r>
              <a:rPr lang="ru-RU" sz="1600" b="1" dirty="0" smtClean="0"/>
              <a:t>Ход игры: </a:t>
            </a:r>
            <a:r>
              <a:rPr lang="ru-RU" sz="1600" dirty="0" smtClean="0"/>
              <a:t>взрослый поочередно бросает мяч детям, называя животное. Дети ловят мяч, возвращают его и говорят, как то или иное животное подает голос.</a:t>
            </a:r>
            <a:endParaRPr lang="ru-RU" sz="1600" dirty="0"/>
          </a:p>
        </p:txBody>
      </p:sp>
      <p:sp>
        <p:nvSpPr>
          <p:cNvPr id="3" name="Объект 2"/>
          <p:cNvSpPr>
            <a:spLocks noGrp="1"/>
          </p:cNvSpPr>
          <p:nvPr>
            <p:ph idx="1"/>
          </p:nvPr>
        </p:nvSpPr>
        <p:spPr>
          <a:xfrm>
            <a:off x="107504" y="3104728"/>
            <a:ext cx="2304256" cy="3753272"/>
          </a:xfrm>
        </p:spPr>
        <p:txBody>
          <a:bodyPr/>
          <a:lstStyle/>
          <a:p>
            <a:pPr marL="0" indent="0">
              <a:buNone/>
            </a:pPr>
            <a:r>
              <a:rPr lang="ru-RU" sz="1600" dirty="0" smtClean="0"/>
              <a:t>Корова – мычит;</a:t>
            </a:r>
          </a:p>
          <a:p>
            <a:pPr marL="0" indent="0">
              <a:buNone/>
            </a:pPr>
            <a:r>
              <a:rPr lang="ru-RU" sz="1600" dirty="0" smtClean="0"/>
              <a:t>Тигр - …</a:t>
            </a:r>
          </a:p>
          <a:p>
            <a:pPr marL="0" indent="0">
              <a:buNone/>
            </a:pPr>
            <a:r>
              <a:rPr lang="ru-RU" sz="1600" dirty="0" smtClean="0"/>
              <a:t>Змея - …</a:t>
            </a:r>
          </a:p>
          <a:p>
            <a:pPr marL="0" indent="0">
              <a:buNone/>
            </a:pPr>
            <a:r>
              <a:rPr lang="ru-RU" sz="1600" dirty="0" smtClean="0"/>
              <a:t>Комар – …</a:t>
            </a:r>
          </a:p>
          <a:p>
            <a:pPr marL="0" indent="0">
              <a:buNone/>
            </a:pPr>
            <a:r>
              <a:rPr lang="ru-RU" sz="1600" dirty="0" smtClean="0"/>
              <a:t>Петух - …</a:t>
            </a:r>
          </a:p>
          <a:p>
            <a:pPr marL="0" indent="0">
              <a:buNone/>
            </a:pPr>
            <a:r>
              <a:rPr lang="ru-RU" sz="1600" dirty="0" smtClean="0"/>
              <a:t>Собака - ….</a:t>
            </a:r>
          </a:p>
          <a:p>
            <a:pPr marL="0" indent="0">
              <a:buNone/>
            </a:pPr>
            <a:r>
              <a:rPr lang="ru-RU" sz="1600" dirty="0" smtClean="0"/>
              <a:t>Кошка - …</a:t>
            </a:r>
          </a:p>
          <a:p>
            <a:pPr marL="0" indent="0">
              <a:buNone/>
            </a:pPr>
            <a:r>
              <a:rPr lang="ru-RU" sz="1600" dirty="0" smtClean="0"/>
              <a:t>Утка - ….</a:t>
            </a:r>
          </a:p>
          <a:p>
            <a:pPr marL="0" indent="0">
              <a:buNone/>
            </a:pPr>
            <a:r>
              <a:rPr lang="ru-RU" sz="1600" dirty="0" smtClean="0"/>
              <a:t>Волк - …</a:t>
            </a:r>
          </a:p>
          <a:p>
            <a:pPr marL="0" indent="0">
              <a:buNone/>
            </a:pPr>
            <a:r>
              <a:rPr lang="ru-RU" sz="1600" dirty="0" smtClean="0"/>
              <a:t>Свинья - …</a:t>
            </a:r>
          </a:p>
          <a:p>
            <a:pPr marL="0" indent="0">
              <a:buNone/>
            </a:pPr>
            <a:r>
              <a:rPr lang="ru-RU" sz="1600" dirty="0" smtClean="0"/>
              <a:t>Кукушка - …</a:t>
            </a:r>
          </a:p>
          <a:p>
            <a:pPr marL="0" indent="0">
              <a:buNone/>
            </a:pPr>
            <a:r>
              <a:rPr lang="ru-RU" sz="1600" dirty="0" smtClean="0"/>
              <a:t>Воробей - …</a:t>
            </a:r>
          </a:p>
          <a:p>
            <a:pPr marL="0" indent="0">
              <a:buNone/>
            </a:pPr>
            <a:endParaRPr lang="ru-RU" sz="1600" dirty="0" smtClean="0"/>
          </a:p>
          <a:p>
            <a:pPr marL="0" indent="0">
              <a:buNone/>
            </a:pPr>
            <a:endParaRPr lang="ru-RU" sz="1600" dirty="0"/>
          </a:p>
          <a:p>
            <a:pPr marL="0" indent="0">
              <a:buNone/>
            </a:pPr>
            <a:endParaRPr lang="ru-RU" sz="1600" dirty="0" smtClean="0"/>
          </a:p>
          <a:p>
            <a:pPr marL="0" indent="0">
              <a:buNone/>
            </a:pPr>
            <a:endParaRPr lang="ru-RU" sz="1600" dirty="0" smtClean="0"/>
          </a:p>
          <a:p>
            <a:endParaRPr lang="ru-RU" sz="1600" dirty="0"/>
          </a:p>
        </p:txBody>
      </p:sp>
      <p:pic>
        <p:nvPicPr>
          <p:cNvPr id="4" name="Содержимое 6" descr="http://im8-tub-ru.yandex.net/i?id=327550788-65-72&amp;n=21">
            <a:hlinkClick r:id="rId2" tgtFrame="_blank"/>
          </p:cNvPr>
          <p:cNvPicPr>
            <a:picLocks noGrp="1"/>
          </p:cNvPicPr>
          <p:nvPr/>
        </p:nvPicPr>
        <p:blipFill>
          <a:blip r:embed="rId3" cstate="print"/>
          <a:srcRect/>
          <a:stretch>
            <a:fillRect/>
          </a:stretch>
        </p:blipFill>
        <p:spPr bwMode="auto">
          <a:xfrm>
            <a:off x="6416354" y="3104728"/>
            <a:ext cx="1800200" cy="1512168"/>
          </a:xfrm>
          <a:prstGeom prst="rect">
            <a:avLst/>
          </a:prstGeom>
          <a:noFill/>
          <a:ln w="9525">
            <a:noFill/>
            <a:miter lim="800000"/>
            <a:headEnd/>
            <a:tailEnd/>
          </a:ln>
        </p:spPr>
      </p:pic>
      <p:pic>
        <p:nvPicPr>
          <p:cNvPr id="5" name="Рисунок 4" descr="http://im4-tub-ru.yandex.net/i?id=180154617-30-72&amp;n=21">
            <a:hlinkClick r:id="rId4" tgtFrame="_blank"/>
          </p:cNvPr>
          <p:cNvPicPr/>
          <p:nvPr/>
        </p:nvPicPr>
        <p:blipFill>
          <a:blip r:embed="rId5" cstate="print"/>
          <a:srcRect/>
          <a:stretch>
            <a:fillRect/>
          </a:stretch>
        </p:blipFill>
        <p:spPr bwMode="auto">
          <a:xfrm>
            <a:off x="2915816" y="3284984"/>
            <a:ext cx="1656184" cy="2016224"/>
          </a:xfrm>
          <a:prstGeom prst="rect">
            <a:avLst/>
          </a:prstGeom>
          <a:noFill/>
          <a:ln w="9525">
            <a:noFill/>
            <a:miter lim="800000"/>
            <a:headEnd/>
            <a:tailEnd/>
          </a:ln>
        </p:spPr>
      </p:pic>
      <p:pic>
        <p:nvPicPr>
          <p:cNvPr id="5122" name="Picture 2" descr="Картинки по запросу волк воющий на луну картинки"/>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4888573" y="4221088"/>
            <a:ext cx="1224136" cy="1816245"/>
          </a:xfrm>
          <a:prstGeom prst="rect">
            <a:avLst/>
          </a:prstGeom>
          <a:noFill/>
          <a:extLst>
            <a:ext uri="{909E8E84-426E-40DD-AFC4-6F175D3DCCD1}">
              <a14:hiddenFill xmlns="" xmlns:a14="http://schemas.microsoft.com/office/drawing/2010/main">
                <a:solidFill>
                  <a:srgbClr val="FFFFFF"/>
                </a:solidFill>
              </a14:hiddenFill>
            </a:ext>
          </a:extLst>
        </p:spPr>
      </p:pic>
      <p:pic>
        <p:nvPicPr>
          <p:cNvPr id="5126" name="Picture 6" descr="http://kurinyjdom.ru/images/raznoe/kak_otuchit_petuha_kukarekat_nochyu.jpg"/>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6660232" y="5129210"/>
            <a:ext cx="1796885" cy="1347664"/>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0628125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32656"/>
            <a:ext cx="8229600" cy="1143000"/>
          </a:xfrm>
        </p:spPr>
        <p:txBody>
          <a:bodyPr/>
          <a:lstStyle/>
          <a:p>
            <a:endParaRPr lang="ru-RU"/>
          </a:p>
        </p:txBody>
      </p:sp>
      <p:sp>
        <p:nvSpPr>
          <p:cNvPr id="3" name="Объект 2"/>
          <p:cNvSpPr>
            <a:spLocks noGrp="1"/>
          </p:cNvSpPr>
          <p:nvPr>
            <p:ph idx="1"/>
          </p:nvPr>
        </p:nvSpPr>
        <p:spPr>
          <a:xfrm>
            <a:off x="457200" y="1844824"/>
            <a:ext cx="8229600" cy="4968552"/>
          </a:xfrm>
        </p:spPr>
        <p:txBody>
          <a:bodyPr/>
          <a:lstStyle/>
          <a:p>
            <a:r>
              <a:rPr lang="ru-RU" altLang="ru-RU" sz="1600" b="1" dirty="0">
                <a:solidFill>
                  <a:srgbClr val="000066"/>
                </a:solidFill>
              </a:rPr>
              <a:t> </a:t>
            </a:r>
            <a:r>
              <a:rPr lang="ru-RU" altLang="ru-RU" sz="1600" b="1" dirty="0" smtClean="0">
                <a:solidFill>
                  <a:srgbClr val="000066"/>
                </a:solidFill>
              </a:rPr>
              <a:t> </a:t>
            </a:r>
            <a:endParaRPr lang="ru-RU" altLang="ru-RU" sz="1600" i="1" dirty="0" smtClean="0">
              <a:solidFill>
                <a:srgbClr val="000066"/>
              </a:solidFill>
            </a:endParaRPr>
          </a:p>
          <a:p>
            <a:pPr marL="0" indent="0">
              <a:buNone/>
            </a:pPr>
            <a:endParaRPr lang="ru-RU" sz="1600" dirty="0"/>
          </a:p>
        </p:txBody>
      </p:sp>
      <p:sp>
        <p:nvSpPr>
          <p:cNvPr id="4" name="Прямоугольник 3"/>
          <p:cNvSpPr/>
          <p:nvPr/>
        </p:nvSpPr>
        <p:spPr>
          <a:xfrm>
            <a:off x="2483768" y="3212976"/>
            <a:ext cx="3816424" cy="3440942"/>
          </a:xfrm>
          <a:prstGeom prst="rect">
            <a:avLst/>
          </a:prstGeom>
        </p:spPr>
        <p:txBody>
          <a:bodyPr wrap="square">
            <a:spAutoFit/>
          </a:bodyPr>
          <a:lstStyle/>
          <a:p>
            <a:pPr algn="r">
              <a:lnSpc>
                <a:spcPct val="80000"/>
              </a:lnSpc>
            </a:pPr>
            <a:r>
              <a:rPr lang="ru-RU" altLang="ru-RU" sz="1600" dirty="0">
                <a:latin typeface="Calibri" panose="020F0502020204030204" pitchFamily="34" charset="0"/>
              </a:rPr>
              <a:t>Шуба из меха (какая?) </a:t>
            </a:r>
            <a:r>
              <a:rPr lang="ru-RU" altLang="ru-RU" sz="1600" dirty="0" smtClean="0">
                <a:latin typeface="Calibri" panose="020F0502020204030204" pitchFamily="34" charset="0"/>
              </a:rPr>
              <a:t>–  </a:t>
            </a:r>
            <a:r>
              <a:rPr lang="ru-RU" altLang="ru-RU" sz="1600" i="1" dirty="0" smtClean="0">
                <a:latin typeface="Calibri" panose="020F0502020204030204" pitchFamily="34" charset="0"/>
              </a:rPr>
              <a:t>меховая;</a:t>
            </a:r>
            <a:r>
              <a:rPr lang="ru-RU" altLang="ru-RU" sz="1600" dirty="0" smtClean="0">
                <a:latin typeface="Calibri" panose="020F0502020204030204" pitchFamily="34" charset="0"/>
              </a:rPr>
              <a:t>  </a:t>
            </a:r>
            <a:endParaRPr lang="ru-RU" altLang="ru-RU" sz="1600" dirty="0">
              <a:latin typeface="Calibri" panose="020F0502020204030204" pitchFamily="34" charset="0"/>
            </a:endParaRPr>
          </a:p>
          <a:p>
            <a:pPr algn="r">
              <a:lnSpc>
                <a:spcPct val="80000"/>
              </a:lnSpc>
            </a:pPr>
            <a:r>
              <a:rPr lang="ru-RU" altLang="ru-RU" sz="1600" dirty="0">
                <a:latin typeface="Calibri" panose="020F0502020204030204" pitchFamily="34" charset="0"/>
              </a:rPr>
              <a:t>Стакан из стекла (какой?) </a:t>
            </a:r>
            <a:r>
              <a:rPr lang="ru-RU" altLang="ru-RU" sz="1600" dirty="0" smtClean="0">
                <a:latin typeface="Calibri" panose="020F0502020204030204" pitchFamily="34" charset="0"/>
              </a:rPr>
              <a:t>– стеклянный;</a:t>
            </a:r>
            <a:endParaRPr lang="ru-RU" altLang="ru-RU" sz="1600" dirty="0">
              <a:latin typeface="Calibri" panose="020F0502020204030204" pitchFamily="34" charset="0"/>
            </a:endParaRPr>
          </a:p>
          <a:p>
            <a:pPr algn="r">
              <a:lnSpc>
                <a:spcPct val="80000"/>
              </a:lnSpc>
            </a:pPr>
            <a:r>
              <a:rPr lang="ru-RU" altLang="ru-RU" sz="1600" dirty="0">
                <a:latin typeface="Calibri" panose="020F0502020204030204" pitchFamily="34" charset="0"/>
              </a:rPr>
              <a:t>Проволока из меди (какая?) –</a:t>
            </a:r>
          </a:p>
          <a:p>
            <a:pPr algn="r">
              <a:lnSpc>
                <a:spcPct val="80000"/>
              </a:lnSpc>
            </a:pPr>
            <a:r>
              <a:rPr lang="ru-RU" altLang="ru-RU" sz="1600" dirty="0">
                <a:latin typeface="Calibri" panose="020F0502020204030204" pitchFamily="34" charset="0"/>
              </a:rPr>
              <a:t>Носок из шерсти (какой?) –</a:t>
            </a:r>
          </a:p>
          <a:p>
            <a:pPr algn="r">
              <a:lnSpc>
                <a:spcPct val="80000"/>
              </a:lnSpc>
            </a:pPr>
            <a:r>
              <a:rPr lang="ru-RU" altLang="ru-RU" sz="1600" dirty="0">
                <a:latin typeface="Calibri" panose="020F0502020204030204" pitchFamily="34" charset="0"/>
              </a:rPr>
              <a:t>Каша из молока (какая?) –</a:t>
            </a:r>
          </a:p>
          <a:p>
            <a:pPr algn="r">
              <a:lnSpc>
                <a:spcPct val="80000"/>
              </a:lnSpc>
            </a:pPr>
            <a:r>
              <a:rPr lang="ru-RU" altLang="ru-RU" sz="1600" dirty="0">
                <a:latin typeface="Calibri" panose="020F0502020204030204" pitchFamily="34" charset="0"/>
              </a:rPr>
              <a:t>Ложка из серебра (какая?) – </a:t>
            </a:r>
          </a:p>
          <a:p>
            <a:pPr algn="r">
              <a:lnSpc>
                <a:spcPct val="80000"/>
              </a:lnSpc>
            </a:pPr>
            <a:r>
              <a:rPr lang="ru-RU" altLang="ru-RU" sz="1600" dirty="0">
                <a:latin typeface="Calibri" panose="020F0502020204030204" pitchFamily="34" charset="0"/>
              </a:rPr>
              <a:t>Ваза из хрусталя (какая?) –</a:t>
            </a:r>
          </a:p>
          <a:p>
            <a:pPr algn="r">
              <a:lnSpc>
                <a:spcPct val="80000"/>
              </a:lnSpc>
            </a:pPr>
            <a:r>
              <a:rPr lang="ru-RU" altLang="ru-RU" sz="1600" dirty="0">
                <a:latin typeface="Calibri" panose="020F0502020204030204" pitchFamily="34" charset="0"/>
              </a:rPr>
              <a:t>Варенье из яблок (какое?) -</a:t>
            </a:r>
          </a:p>
          <a:p>
            <a:pPr algn="r">
              <a:lnSpc>
                <a:spcPct val="80000"/>
              </a:lnSpc>
            </a:pPr>
            <a:r>
              <a:rPr lang="ru-RU" altLang="ru-RU" sz="1600" dirty="0">
                <a:latin typeface="Calibri" panose="020F0502020204030204" pitchFamily="34" charset="0"/>
              </a:rPr>
              <a:t>Компот из слив (какой?) –</a:t>
            </a:r>
          </a:p>
          <a:p>
            <a:pPr algn="r">
              <a:lnSpc>
                <a:spcPct val="80000"/>
              </a:lnSpc>
            </a:pPr>
            <a:r>
              <a:rPr lang="ru-RU" altLang="ru-RU" sz="1600" dirty="0">
                <a:latin typeface="Calibri" panose="020F0502020204030204" pitchFamily="34" charset="0"/>
              </a:rPr>
              <a:t>Сок из лимонов (какой?) -</a:t>
            </a:r>
          </a:p>
          <a:p>
            <a:pPr algn="r">
              <a:lnSpc>
                <a:spcPct val="80000"/>
              </a:lnSpc>
            </a:pPr>
            <a:r>
              <a:rPr lang="ru-RU" altLang="ru-RU" sz="1600" dirty="0">
                <a:latin typeface="Calibri" panose="020F0502020204030204" pitchFamily="34" charset="0"/>
              </a:rPr>
              <a:t>Варенье из яблок (какое?) –</a:t>
            </a:r>
          </a:p>
          <a:p>
            <a:pPr algn="r">
              <a:lnSpc>
                <a:spcPct val="80000"/>
              </a:lnSpc>
            </a:pPr>
            <a:r>
              <a:rPr lang="ru-RU" altLang="ru-RU" sz="1600" dirty="0">
                <a:latin typeface="Calibri" panose="020F0502020204030204" pitchFamily="34" charset="0"/>
              </a:rPr>
              <a:t>Карандаш из дерева (какой?) –</a:t>
            </a:r>
          </a:p>
          <a:p>
            <a:pPr algn="r">
              <a:lnSpc>
                <a:spcPct val="80000"/>
              </a:lnSpc>
            </a:pPr>
            <a:r>
              <a:rPr lang="ru-RU" altLang="ru-RU" sz="1600" dirty="0">
                <a:latin typeface="Calibri" panose="020F0502020204030204" pitchFamily="34" charset="0"/>
              </a:rPr>
              <a:t>Салат из моркови (какой?) – </a:t>
            </a:r>
          </a:p>
          <a:p>
            <a:pPr algn="r">
              <a:lnSpc>
                <a:spcPct val="80000"/>
              </a:lnSpc>
            </a:pPr>
            <a:r>
              <a:rPr lang="ru-RU" altLang="ru-RU" sz="1600" dirty="0">
                <a:latin typeface="Calibri" panose="020F0502020204030204" pitchFamily="34" charset="0"/>
              </a:rPr>
              <a:t>Дом из кирпича (какой?) – </a:t>
            </a:r>
          </a:p>
          <a:p>
            <a:pPr algn="r">
              <a:lnSpc>
                <a:spcPct val="80000"/>
              </a:lnSpc>
            </a:pPr>
            <a:r>
              <a:rPr lang="ru-RU" altLang="ru-RU" sz="1600" dirty="0">
                <a:latin typeface="Calibri" panose="020F0502020204030204" pitchFamily="34" charset="0"/>
              </a:rPr>
              <a:t>Суфле из малины (какое?) – </a:t>
            </a:r>
          </a:p>
          <a:p>
            <a:pPr algn="r">
              <a:lnSpc>
                <a:spcPct val="80000"/>
              </a:lnSpc>
            </a:pPr>
            <a:r>
              <a:rPr lang="ru-RU" altLang="ru-RU" sz="1600" dirty="0">
                <a:latin typeface="Calibri" panose="020F0502020204030204" pitchFamily="34" charset="0"/>
              </a:rPr>
              <a:t>Повидло из слив (какое?) - </a:t>
            </a:r>
          </a:p>
          <a:p>
            <a:pPr algn="r">
              <a:lnSpc>
                <a:spcPct val="80000"/>
              </a:lnSpc>
            </a:pPr>
            <a:r>
              <a:rPr lang="ru-RU" altLang="ru-RU" sz="1600" dirty="0">
                <a:latin typeface="Calibri" panose="020F0502020204030204" pitchFamily="34" charset="0"/>
              </a:rPr>
              <a:t>Сумка из кожи (какая?) </a:t>
            </a:r>
            <a:r>
              <a:rPr lang="ru-RU" altLang="ru-RU" sz="1600" dirty="0">
                <a:solidFill>
                  <a:srgbClr val="000066"/>
                </a:solidFill>
                <a:latin typeface="Calibri" panose="020F0502020204030204" pitchFamily="34" charset="0"/>
              </a:rPr>
              <a:t>– </a:t>
            </a:r>
          </a:p>
        </p:txBody>
      </p:sp>
      <p:sp>
        <p:nvSpPr>
          <p:cNvPr id="5" name="Прямоугольник 4"/>
          <p:cNvSpPr/>
          <p:nvPr/>
        </p:nvSpPr>
        <p:spPr>
          <a:xfrm>
            <a:off x="539552" y="2030775"/>
            <a:ext cx="8147248" cy="1261884"/>
          </a:xfrm>
          <a:prstGeom prst="rect">
            <a:avLst/>
          </a:prstGeom>
        </p:spPr>
        <p:txBody>
          <a:bodyPr wrap="square">
            <a:spAutoFit/>
          </a:bodyPr>
          <a:lstStyle/>
          <a:p>
            <a:r>
              <a:rPr lang="ru-RU" altLang="ru-RU" sz="2000" b="1" dirty="0">
                <a:solidFill>
                  <a:srgbClr val="000066"/>
                </a:solidFill>
              </a:rPr>
              <a:t> </a:t>
            </a:r>
            <a:r>
              <a:rPr lang="ru-RU" altLang="ru-RU" sz="1400" b="1" dirty="0"/>
              <a:t>«КАКОЙ, КАКАЯ, КАКОЕ</a:t>
            </a:r>
            <a:r>
              <a:rPr lang="ru-RU" altLang="ru-RU" sz="1400" b="1" dirty="0" smtClean="0"/>
              <a:t>?»</a:t>
            </a:r>
            <a:r>
              <a:rPr lang="ru-RU" altLang="ru-RU" sz="1400" b="1" dirty="0"/>
              <a:t/>
            </a:r>
            <a:br>
              <a:rPr lang="ru-RU" altLang="ru-RU" sz="1400" b="1" dirty="0"/>
            </a:br>
            <a:r>
              <a:rPr lang="ru-RU" altLang="ru-RU" sz="1400" b="1" dirty="0"/>
              <a:t>Задача: </a:t>
            </a:r>
            <a:r>
              <a:rPr lang="ru-RU" altLang="ru-RU" sz="1400" dirty="0"/>
              <a:t>закрепление умения образовывать относительные прилагательные  от существительного.</a:t>
            </a:r>
            <a:br>
              <a:rPr lang="ru-RU" altLang="ru-RU" sz="1400" dirty="0"/>
            </a:br>
            <a:r>
              <a:rPr lang="ru-RU" altLang="ru-RU" sz="1400" b="1" dirty="0"/>
              <a:t>Ход игры. </a:t>
            </a:r>
            <a:r>
              <a:rPr lang="ru-RU" altLang="ru-RU" sz="1400" i="1" dirty="0"/>
              <a:t>Взрослый, бросая мяч  ребенку, задает вопрос. Ребенок ловит мяч и, бросая его обратно, отвечает на вопрос с помощью </a:t>
            </a:r>
            <a:r>
              <a:rPr lang="ru-RU" altLang="ru-RU" sz="1400" i="1" dirty="0" smtClean="0"/>
              <a:t>прилагательного.</a:t>
            </a:r>
            <a:endParaRPr lang="ru-RU" sz="1400" dirty="0"/>
          </a:p>
        </p:txBody>
      </p:sp>
    </p:spTree>
    <p:extLst>
      <p:ext uri="{BB962C8B-B14F-4D97-AF65-F5344CB8AC3E}">
        <p14:creationId xmlns="" xmlns:p14="http://schemas.microsoft.com/office/powerpoint/2010/main" val="26393321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098" name="Заголовок 1"/>
          <p:cNvSpPr>
            <a:spLocks noGrp="1"/>
          </p:cNvSpPr>
          <p:nvPr>
            <p:ph type="title"/>
          </p:nvPr>
        </p:nvSpPr>
        <p:spPr>
          <a:xfrm>
            <a:off x="457200" y="274638"/>
            <a:ext cx="6115050" cy="1154112"/>
          </a:xfrm>
        </p:spPr>
        <p:txBody>
          <a:bodyPr/>
          <a:lstStyle/>
          <a:p>
            <a:pPr algn="l"/>
            <a:r>
              <a:rPr lang="ru-RU" sz="1800" b="1" dirty="0" smtClean="0"/>
              <a:t>«Слова наоборот»</a:t>
            </a:r>
            <a:r>
              <a:rPr lang="ru-RU" sz="1800" dirty="0"/>
              <a:t/>
            </a:r>
            <a:br>
              <a:rPr lang="ru-RU" sz="1800" dirty="0"/>
            </a:br>
            <a:r>
              <a:rPr lang="ru-RU" sz="1800" b="1" dirty="0" smtClean="0"/>
              <a:t>Задача: </a:t>
            </a:r>
            <a:r>
              <a:rPr lang="ru-RU" sz="1800" dirty="0" smtClean="0"/>
              <a:t>расширение словаря антонимов.</a:t>
            </a:r>
            <a:r>
              <a:rPr lang="ru-RU" sz="1800" dirty="0"/>
              <a:t/>
            </a:r>
            <a:br>
              <a:rPr lang="ru-RU" sz="1800" dirty="0"/>
            </a:br>
            <a:r>
              <a:rPr lang="ru-RU" altLang="ru-RU" sz="1800" b="1" dirty="0"/>
              <a:t>Ход игры. </a:t>
            </a:r>
            <a:r>
              <a:rPr lang="ru-RU" altLang="ru-RU" sz="1800" i="1" dirty="0"/>
              <a:t>Взрослый, бросая мяч  ребенку, </a:t>
            </a:r>
            <a:r>
              <a:rPr lang="ru-RU" altLang="ru-RU" sz="1800" i="1" dirty="0" smtClean="0"/>
              <a:t>называет слово. </a:t>
            </a:r>
            <a:r>
              <a:rPr lang="ru-RU" altLang="ru-RU" sz="1800" i="1" dirty="0"/>
              <a:t>Ребенок ловит мяч и, бросая его обратно, </a:t>
            </a:r>
            <a:r>
              <a:rPr lang="ru-RU" altLang="ru-RU" sz="1800" i="1" dirty="0" smtClean="0"/>
              <a:t>называет слово с противоположным значением.</a:t>
            </a:r>
            <a:r>
              <a:rPr lang="ru-RU" sz="1800" dirty="0"/>
              <a:t/>
            </a:r>
            <a:br>
              <a:rPr lang="ru-RU" sz="1800" dirty="0"/>
            </a:br>
            <a:endParaRPr lang="ru-RU" sz="1800" dirty="0" smtClean="0"/>
          </a:p>
        </p:txBody>
      </p:sp>
      <p:sp>
        <p:nvSpPr>
          <p:cNvPr id="4099" name="Содержимое 2"/>
          <p:cNvSpPr>
            <a:spLocks noGrp="1"/>
          </p:cNvSpPr>
          <p:nvPr>
            <p:ph idx="1"/>
          </p:nvPr>
        </p:nvSpPr>
        <p:spPr>
          <a:xfrm>
            <a:off x="500063" y="1484784"/>
            <a:ext cx="3063825" cy="5184304"/>
          </a:xfrm>
        </p:spPr>
        <p:txBody>
          <a:bodyPr/>
          <a:lstStyle/>
          <a:p>
            <a:r>
              <a:rPr lang="ru-RU" sz="1600" dirty="0"/>
              <a:t>Мягкий – твёрдый</a:t>
            </a:r>
          </a:p>
          <a:p>
            <a:r>
              <a:rPr lang="ru-RU" sz="1600" dirty="0"/>
              <a:t>Умный – </a:t>
            </a:r>
          </a:p>
          <a:p>
            <a:r>
              <a:rPr lang="ru-RU" sz="1600" dirty="0"/>
              <a:t>Лёгкий –</a:t>
            </a:r>
          </a:p>
          <a:p>
            <a:r>
              <a:rPr lang="ru-RU" sz="1600" dirty="0"/>
              <a:t>Мелкий –</a:t>
            </a:r>
          </a:p>
          <a:p>
            <a:r>
              <a:rPr lang="ru-RU" sz="1600" dirty="0"/>
              <a:t>Тёмный –</a:t>
            </a:r>
          </a:p>
          <a:p>
            <a:r>
              <a:rPr lang="ru-RU" sz="1600" dirty="0"/>
              <a:t>Ясный –</a:t>
            </a:r>
          </a:p>
          <a:p>
            <a:r>
              <a:rPr lang="ru-RU" sz="1600" dirty="0"/>
              <a:t>Печальный –</a:t>
            </a:r>
          </a:p>
          <a:p>
            <a:r>
              <a:rPr lang="ru-RU" sz="1600" dirty="0"/>
              <a:t>Добрый –</a:t>
            </a:r>
          </a:p>
          <a:p>
            <a:r>
              <a:rPr lang="ru-RU" sz="1600" dirty="0"/>
              <a:t>Чистый –</a:t>
            </a:r>
          </a:p>
          <a:p>
            <a:r>
              <a:rPr lang="ru-RU" sz="1600" dirty="0"/>
              <a:t>Низкий –</a:t>
            </a:r>
          </a:p>
          <a:p>
            <a:r>
              <a:rPr lang="ru-RU" sz="1600" dirty="0"/>
              <a:t>Медленный </a:t>
            </a:r>
            <a:r>
              <a:rPr lang="ru-RU" sz="1600" dirty="0" smtClean="0"/>
              <a:t>–</a:t>
            </a:r>
          </a:p>
          <a:p>
            <a:r>
              <a:rPr lang="ru-RU" sz="1600" dirty="0" smtClean="0"/>
              <a:t>Узкий – </a:t>
            </a:r>
          </a:p>
          <a:p>
            <a:r>
              <a:rPr lang="ru-RU" sz="1600" dirty="0" smtClean="0"/>
              <a:t>Белый – </a:t>
            </a:r>
          </a:p>
          <a:p>
            <a:r>
              <a:rPr lang="ru-RU" sz="1600" dirty="0" smtClean="0"/>
              <a:t>Старый – </a:t>
            </a:r>
          </a:p>
          <a:p>
            <a:r>
              <a:rPr lang="ru-RU" sz="1600" dirty="0" smtClean="0"/>
              <a:t>Больной – </a:t>
            </a:r>
          </a:p>
          <a:p>
            <a:r>
              <a:rPr lang="ru-RU" sz="1600" dirty="0" smtClean="0"/>
              <a:t>Длинный – </a:t>
            </a:r>
          </a:p>
          <a:p>
            <a:r>
              <a:rPr lang="ru-RU" sz="1600" dirty="0" smtClean="0"/>
              <a:t>Чистый  -  ….</a:t>
            </a:r>
            <a:endParaRPr lang="ru-RU" sz="1600" dirty="0"/>
          </a:p>
          <a:p>
            <a:endParaRPr lang="ru-RU" dirty="0" smtClean="0"/>
          </a:p>
          <a:p>
            <a:endParaRPr lang="ru-RU" dirty="0"/>
          </a:p>
          <a:p>
            <a:endParaRPr lang="ru-RU" dirty="0" smtClean="0"/>
          </a:p>
          <a:p>
            <a:endParaRPr lang="ru-RU" dirty="0"/>
          </a:p>
          <a:p>
            <a:endParaRPr lang="ru-RU" dirty="0" smtClean="0"/>
          </a:p>
          <a:p>
            <a:pPr marL="0" indent="0">
              <a:buNone/>
            </a:pPr>
            <a:endParaRPr lang="ru-RU" dirty="0" smtClean="0"/>
          </a:p>
        </p:txBody>
      </p:sp>
      <p:pic>
        <p:nvPicPr>
          <p:cNvPr id="1026" name="Picture 2" descr="&amp;Icy;&amp;zcy;&amp;ocy;&amp;bcy;&amp;rcy;&amp;acy;&amp;zhcy;&amp;iecy;&amp;ncy;&amp;icy;&amp;iecy;: &amp;YAcy; &amp;pcy;&amp;ocy;&amp;vcy;&amp;iecy;&amp;dcy;&amp;ucy; &amp;tcy;&amp;iecy;&amp;bcy;&amp;yacy; &amp;vcy; &amp;dcy;&amp;iecy;&amp;tcy;&amp;scy;&amp;acy;&amp;dcy;: &amp;ocy;&amp;bcy;&amp;zcy;&amp;ocy;&amp;rcy; &amp;ncy;&amp;ocy;&amp;vcy;&amp;ocy;&amp;scy;&amp;tcy;&amp;rcy;&amp;ocy;&amp;iecy;&amp;kcy; &amp;scy; &amp;gcy;&amp;ocy;&amp;tcy;&amp;ocy;&amp;vcy;&amp;ycy;&amp;mcy;&amp;icy; &amp;dcy;&amp;iecy;&amp;tcy;&amp;scy;&amp;kcy;&amp;icy;&amp;mcy;&amp;icy; &amp;scy;&amp;acy;&amp;dcy;&amp;acy;&amp;mcy;&amp;icy;"/>
          <p:cNvPicPr>
            <a:picLocks noChangeAspect="1" noChangeArrowheads="1"/>
          </p:cNvPicPr>
          <p:nvPr/>
        </p:nvPicPr>
        <p:blipFill>
          <a:blip r:embed="rId3" cstate="print"/>
          <a:srcRect/>
          <a:stretch>
            <a:fillRect/>
          </a:stretch>
        </p:blipFill>
        <p:spPr bwMode="auto">
          <a:xfrm>
            <a:off x="3923928" y="2060848"/>
            <a:ext cx="1728192" cy="2286000"/>
          </a:xfrm>
          <a:prstGeom prst="rect">
            <a:avLst/>
          </a:prstGeom>
          <a:noFill/>
          <a:ln w="9525">
            <a:noFill/>
            <a:miter lim="800000"/>
            <a:headEnd/>
            <a:tailEnd/>
          </a:ln>
        </p:spPr>
      </p:pic>
    </p:spTree>
    <p:extLst>
      <p:ext uri="{BB962C8B-B14F-4D97-AF65-F5344CB8AC3E}">
        <p14:creationId xmlns="" xmlns:p14="http://schemas.microsoft.com/office/powerpoint/2010/main" val="208975564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Заголовок 1"/>
          <p:cNvSpPr>
            <a:spLocks noGrp="1"/>
          </p:cNvSpPr>
          <p:nvPr>
            <p:ph type="title"/>
          </p:nvPr>
        </p:nvSpPr>
        <p:spPr>
          <a:xfrm>
            <a:off x="428625" y="1785937"/>
            <a:ext cx="8229600" cy="1715071"/>
          </a:xfrm>
        </p:spPr>
        <p:txBody>
          <a:bodyPr/>
          <a:lstStyle/>
          <a:p>
            <a:pPr algn="l"/>
            <a:r>
              <a:rPr lang="ru-RU" sz="1600" b="1" dirty="0" smtClean="0"/>
              <a:t>«</a:t>
            </a:r>
            <a:r>
              <a:rPr lang="ru-RU" sz="1800" b="1" dirty="0" smtClean="0"/>
              <a:t>Кто чем занимается?»</a:t>
            </a:r>
            <a:br>
              <a:rPr lang="ru-RU" sz="1800" b="1" dirty="0" smtClean="0"/>
            </a:br>
            <a:r>
              <a:rPr lang="ru-RU" sz="1800" b="1" dirty="0" smtClean="0"/>
              <a:t>Задача:</a:t>
            </a:r>
            <a:r>
              <a:rPr lang="ru-RU" sz="1800" dirty="0" smtClean="0"/>
              <a:t> закрепление у детей знаний о профессиях, обогащение   словарного запаса детей.</a:t>
            </a:r>
            <a:r>
              <a:rPr lang="ru-RU" sz="1800" dirty="0"/>
              <a:t/>
            </a:r>
            <a:br>
              <a:rPr lang="ru-RU" sz="1800" dirty="0"/>
            </a:br>
            <a:r>
              <a:rPr lang="ru-RU" sz="1800" b="1" dirty="0" smtClean="0"/>
              <a:t>Ход игры: </a:t>
            </a:r>
            <a:r>
              <a:rPr lang="ru-RU" sz="1800" i="1" dirty="0" smtClean="0"/>
              <a:t>Бросая или прокатывая мяч ребенку, взрослый называет действие, которое совершает человек, а ребенок, возвращая мяч обратно, называет профессию. </a:t>
            </a:r>
            <a:endParaRPr lang="ru-RU" sz="1800" dirty="0" smtClean="0"/>
          </a:p>
        </p:txBody>
      </p:sp>
      <p:sp>
        <p:nvSpPr>
          <p:cNvPr id="3" name="Содержимое 2"/>
          <p:cNvSpPr>
            <a:spLocks noGrp="1"/>
          </p:cNvSpPr>
          <p:nvPr>
            <p:ph idx="1"/>
          </p:nvPr>
        </p:nvSpPr>
        <p:spPr>
          <a:xfrm>
            <a:off x="6228184" y="3284984"/>
            <a:ext cx="2808311" cy="3573016"/>
          </a:xfrm>
        </p:spPr>
        <p:txBody>
          <a:bodyPr/>
          <a:lstStyle/>
          <a:p>
            <a:pPr marL="0" indent="0">
              <a:buNone/>
              <a:defRPr/>
            </a:pPr>
            <a:r>
              <a:rPr lang="ru-RU" sz="1800" dirty="0" smtClean="0"/>
              <a:t> Шьет – швея;                                                                                                                     Строит – строитель;</a:t>
            </a:r>
          </a:p>
          <a:p>
            <a:pPr marL="0" indent="0">
              <a:buNone/>
              <a:defRPr/>
            </a:pPr>
            <a:r>
              <a:rPr lang="ru-RU" sz="1800" dirty="0" smtClean="0"/>
              <a:t>Варит - …</a:t>
            </a:r>
          </a:p>
          <a:p>
            <a:pPr marL="0" indent="0">
              <a:buNone/>
              <a:defRPr/>
            </a:pPr>
            <a:r>
              <a:rPr lang="ru-RU" sz="1800" dirty="0" smtClean="0"/>
              <a:t>Рисует - …</a:t>
            </a:r>
          </a:p>
          <a:p>
            <a:pPr marL="0" indent="0">
              <a:buNone/>
              <a:defRPr/>
            </a:pPr>
            <a:r>
              <a:rPr lang="ru-RU" sz="1800" dirty="0" smtClean="0"/>
              <a:t>Учит - …</a:t>
            </a:r>
          </a:p>
          <a:p>
            <a:pPr marL="0" indent="0">
              <a:buNone/>
              <a:defRPr/>
            </a:pPr>
            <a:r>
              <a:rPr lang="ru-RU" sz="1800" dirty="0" smtClean="0"/>
              <a:t>Лечит - …</a:t>
            </a:r>
          </a:p>
          <a:p>
            <a:pPr marL="0" indent="0">
              <a:buNone/>
              <a:defRPr/>
            </a:pPr>
            <a:r>
              <a:rPr lang="ru-RU" sz="1800" dirty="0" smtClean="0"/>
              <a:t>Красит - …</a:t>
            </a:r>
          </a:p>
          <a:p>
            <a:pPr marL="0" indent="0">
              <a:buNone/>
              <a:defRPr/>
            </a:pPr>
            <a:r>
              <a:rPr lang="ru-RU" sz="1800" dirty="0" smtClean="0"/>
              <a:t>Пишет - …</a:t>
            </a:r>
          </a:p>
          <a:p>
            <a:pPr marL="0" indent="0">
              <a:buNone/>
              <a:defRPr/>
            </a:pPr>
            <a:r>
              <a:rPr lang="ru-RU" sz="1800" dirty="0" smtClean="0"/>
              <a:t>Продает - …</a:t>
            </a:r>
          </a:p>
          <a:p>
            <a:pPr marL="0" indent="0">
              <a:buNone/>
              <a:defRPr/>
            </a:pPr>
            <a:r>
              <a:rPr lang="ru-RU" sz="1800" dirty="0" smtClean="0"/>
              <a:t>Пасет - … </a:t>
            </a:r>
          </a:p>
          <a:p>
            <a:pPr marL="0" indent="0">
              <a:buNone/>
              <a:defRPr/>
            </a:pPr>
            <a:r>
              <a:rPr lang="ru-RU" sz="1800" dirty="0" smtClean="0"/>
              <a:t>Стрижет - …</a:t>
            </a:r>
            <a:endParaRPr lang="ru-RU" sz="1800" dirty="0"/>
          </a:p>
        </p:txBody>
      </p:sp>
      <p:pic>
        <p:nvPicPr>
          <p:cNvPr id="4" name="Рисунок 3" descr="http://im0-tub-ru.yandex.net/i?id=86549883-49-72&amp;n=21">
            <a:hlinkClick r:id="rId2" tgtFrame="_blank"/>
          </p:cNvPr>
          <p:cNvPicPr/>
          <p:nvPr/>
        </p:nvPicPr>
        <p:blipFill>
          <a:blip r:embed="rId3" cstate="print"/>
          <a:srcRect/>
          <a:stretch>
            <a:fillRect/>
          </a:stretch>
        </p:blipFill>
        <p:spPr bwMode="auto">
          <a:xfrm>
            <a:off x="428625" y="4817364"/>
            <a:ext cx="1551087" cy="1707980"/>
          </a:xfrm>
          <a:prstGeom prst="rect">
            <a:avLst/>
          </a:prstGeom>
          <a:noFill/>
          <a:ln w="9525">
            <a:noFill/>
            <a:miter lim="800000"/>
            <a:headEnd/>
            <a:tailEnd/>
          </a:ln>
        </p:spPr>
      </p:pic>
      <p:pic>
        <p:nvPicPr>
          <p:cNvPr id="1026" name="Picture 2" descr="http://kladraz.ru/upload/blogs/5390_95d2e67ee973ef2e4e62bfdeeed53bd4.jp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3534974" y="4954634"/>
            <a:ext cx="2094005" cy="1569669"/>
          </a:xfrm>
          <a:prstGeom prst="rect">
            <a:avLst/>
          </a:prstGeom>
          <a:noFill/>
          <a:extLst>
            <a:ext uri="{909E8E84-426E-40DD-AFC4-6F175D3DCCD1}">
              <a14:hiddenFill xmlns="" xmlns:a14="http://schemas.microsoft.com/office/drawing/2010/main">
                <a:solidFill>
                  <a:srgbClr val="FFFFFF"/>
                </a:solidFill>
              </a14:hiddenFill>
            </a:ext>
          </a:extLst>
        </p:spPr>
      </p:pic>
      <p:pic>
        <p:nvPicPr>
          <p:cNvPr id="1028" name="Picture 4" descr="http://vos-ds63-karusel.edumsko.ru/uploads/2000/1846/section/217536/ikonki/doktor02.pn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1983887" y="3284984"/>
            <a:ext cx="1399655" cy="1800200"/>
          </a:xfrm>
          <a:prstGeom prst="rect">
            <a:avLst/>
          </a:prstGeom>
          <a:noFill/>
          <a:extLst>
            <a:ext uri="{909E8E84-426E-40DD-AFC4-6F175D3DCCD1}">
              <a14:hiddenFill xmlns="" xmlns:a14="http://schemas.microsoft.com/office/drawing/2010/main">
                <a:solidFill>
                  <a:srgbClr val="FFFFFF"/>
                </a:solidFill>
              </a14:hiddenFill>
            </a:ext>
          </a:extLst>
        </p:spPr>
      </p:pic>
      <p:pic>
        <p:nvPicPr>
          <p:cNvPr id="1030" name="Picture 6" descr="http://annsite.at.ua/_pu/3/21804496.jpg"/>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3779913" y="3284985"/>
            <a:ext cx="1728192" cy="1513230"/>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098" name="Заголовок 1"/>
          <p:cNvSpPr>
            <a:spLocks noGrp="1"/>
          </p:cNvSpPr>
          <p:nvPr>
            <p:ph type="title"/>
          </p:nvPr>
        </p:nvSpPr>
        <p:spPr>
          <a:xfrm>
            <a:off x="457200" y="274638"/>
            <a:ext cx="6115050" cy="1154112"/>
          </a:xfrm>
        </p:spPr>
        <p:txBody>
          <a:bodyPr/>
          <a:lstStyle/>
          <a:p>
            <a:pPr algn="l"/>
            <a:r>
              <a:rPr lang="ru-RU" sz="1800" b="1" dirty="0" smtClean="0"/>
              <a:t>«Назови как можно больше слов»</a:t>
            </a:r>
            <a:br>
              <a:rPr lang="ru-RU" sz="1800" b="1" dirty="0" smtClean="0"/>
            </a:br>
            <a:r>
              <a:rPr lang="ru-RU" sz="1800" b="1" dirty="0" smtClean="0"/>
              <a:t>Ход игры: </a:t>
            </a:r>
            <a:r>
              <a:rPr lang="ru-RU" sz="1800" dirty="0" smtClean="0"/>
              <a:t>Ведущий </a:t>
            </a:r>
            <a:r>
              <a:rPr lang="ru-RU" sz="1800" dirty="0"/>
              <a:t>задаёт вопрос и бросает мяч. Ребёнок, поймавший мяч, должен </a:t>
            </a:r>
            <a:r>
              <a:rPr lang="ru-RU" sz="1800" dirty="0" smtClean="0"/>
              <a:t>ответить.</a:t>
            </a:r>
            <a:r>
              <a:rPr lang="ru-RU" sz="2000" dirty="0"/>
              <a:t/>
            </a:r>
            <a:br>
              <a:rPr lang="ru-RU" sz="2000" dirty="0"/>
            </a:br>
            <a:endParaRPr lang="ru-RU" sz="2000" dirty="0" smtClean="0"/>
          </a:p>
        </p:txBody>
      </p:sp>
      <p:sp>
        <p:nvSpPr>
          <p:cNvPr id="4099" name="Содержимое 2"/>
          <p:cNvSpPr>
            <a:spLocks noGrp="1"/>
          </p:cNvSpPr>
          <p:nvPr>
            <p:ph idx="1"/>
          </p:nvPr>
        </p:nvSpPr>
        <p:spPr>
          <a:xfrm>
            <a:off x="500063" y="1484784"/>
            <a:ext cx="3999929" cy="5184304"/>
          </a:xfrm>
        </p:spPr>
        <p:txBody>
          <a:bodyPr/>
          <a:lstStyle/>
          <a:p>
            <a:endParaRPr lang="ru-RU" dirty="0" smtClean="0"/>
          </a:p>
          <a:p>
            <a:endParaRPr lang="ru-RU" dirty="0"/>
          </a:p>
          <a:p>
            <a:endParaRPr lang="ru-RU" dirty="0" smtClean="0"/>
          </a:p>
          <a:p>
            <a:endParaRPr lang="ru-RU" dirty="0"/>
          </a:p>
          <a:p>
            <a:endParaRPr lang="ru-RU" dirty="0" smtClean="0"/>
          </a:p>
          <a:p>
            <a:endParaRPr lang="ru-RU" dirty="0" smtClean="0"/>
          </a:p>
        </p:txBody>
      </p:sp>
      <p:sp>
        <p:nvSpPr>
          <p:cNvPr id="2" name="Прямоугольник 1"/>
          <p:cNvSpPr/>
          <p:nvPr/>
        </p:nvSpPr>
        <p:spPr>
          <a:xfrm>
            <a:off x="212031" y="1484784"/>
            <a:ext cx="3149906" cy="3970318"/>
          </a:xfrm>
          <a:prstGeom prst="rect">
            <a:avLst/>
          </a:prstGeom>
        </p:spPr>
        <p:txBody>
          <a:bodyPr wrap="square">
            <a:spAutoFit/>
          </a:bodyPr>
          <a:lstStyle/>
          <a:p>
            <a:r>
              <a:rPr lang="ru-RU" dirty="0" smtClean="0"/>
              <a:t> </a:t>
            </a:r>
            <a:endParaRPr lang="ru-RU" dirty="0"/>
          </a:p>
          <a:p>
            <a:r>
              <a:rPr lang="ru-RU" dirty="0"/>
              <a:t> «Что бывает колючим?»</a:t>
            </a:r>
          </a:p>
          <a:p>
            <a:r>
              <a:rPr lang="ru-RU" dirty="0"/>
              <a:t>(Ёж, роза, иголки, кактус, ёлка)</a:t>
            </a:r>
          </a:p>
          <a:p>
            <a:r>
              <a:rPr lang="ru-RU" dirty="0"/>
              <a:t>Что бывает лёгким?</a:t>
            </a:r>
          </a:p>
          <a:p>
            <a:r>
              <a:rPr lang="ru-RU" dirty="0"/>
              <a:t>Что бывает круглым?</a:t>
            </a:r>
          </a:p>
          <a:p>
            <a:r>
              <a:rPr lang="ru-RU" dirty="0"/>
              <a:t>Что бывает  острым?</a:t>
            </a:r>
          </a:p>
          <a:p>
            <a:r>
              <a:rPr lang="ru-RU" dirty="0"/>
              <a:t>Что бывает  длинным?</a:t>
            </a:r>
          </a:p>
          <a:p>
            <a:r>
              <a:rPr lang="ru-RU" dirty="0"/>
              <a:t>Что бывает сладким?</a:t>
            </a:r>
          </a:p>
          <a:p>
            <a:r>
              <a:rPr lang="ru-RU" dirty="0"/>
              <a:t>Что бывает глубоким?</a:t>
            </a:r>
          </a:p>
          <a:p>
            <a:r>
              <a:rPr lang="ru-RU" dirty="0"/>
              <a:t>Что бывает зелёным?</a:t>
            </a:r>
          </a:p>
          <a:p>
            <a:r>
              <a:rPr lang="ru-RU" dirty="0"/>
              <a:t>Что бывает гладким?</a:t>
            </a:r>
          </a:p>
          <a:p>
            <a:r>
              <a:rPr lang="ru-RU" dirty="0"/>
              <a:t>Что бывает холодным?</a:t>
            </a:r>
          </a:p>
          <a:p>
            <a:r>
              <a:rPr lang="ru-RU" dirty="0"/>
              <a:t>Что бывает тёплым?</a:t>
            </a:r>
          </a:p>
        </p:txBody>
      </p:sp>
      <p:pic>
        <p:nvPicPr>
          <p:cNvPr id="6" name="Рисунок 5" descr="http://im5-tub-ru.yandex.net/i?id=222907600-37-72&amp;n=21">
            <a:hlinkClick r:id="rId3" tgtFrame="_blank"/>
          </p:cNvPr>
          <p:cNvPicPr/>
          <p:nvPr/>
        </p:nvPicPr>
        <p:blipFill>
          <a:blip r:embed="rId4" cstate="print"/>
          <a:srcRect/>
          <a:stretch>
            <a:fillRect/>
          </a:stretch>
        </p:blipFill>
        <p:spPr bwMode="auto">
          <a:xfrm>
            <a:off x="3545441" y="1214552"/>
            <a:ext cx="2209800" cy="1428750"/>
          </a:xfrm>
          <a:prstGeom prst="rect">
            <a:avLst/>
          </a:prstGeom>
          <a:noFill/>
          <a:ln w="9525">
            <a:noFill/>
            <a:miter lim="800000"/>
            <a:headEnd/>
            <a:tailEnd/>
          </a:ln>
        </p:spPr>
      </p:pic>
      <p:pic>
        <p:nvPicPr>
          <p:cNvPr id="7" name="Рисунок 6" descr="http://im2-tub-ru.yandex.net/i?id=190609693-18-72&amp;n=21">
            <a:hlinkClick r:id="rId5" tgtFrame="_blank"/>
          </p:cNvPr>
          <p:cNvPicPr/>
          <p:nvPr/>
        </p:nvPicPr>
        <p:blipFill>
          <a:blip r:embed="rId6" cstate="print"/>
          <a:srcRect/>
          <a:stretch>
            <a:fillRect/>
          </a:stretch>
        </p:blipFill>
        <p:spPr bwMode="auto">
          <a:xfrm>
            <a:off x="3203848" y="3433990"/>
            <a:ext cx="1584176" cy="2448272"/>
          </a:xfrm>
          <a:prstGeom prst="rect">
            <a:avLst/>
          </a:prstGeom>
          <a:noFill/>
          <a:ln w="9525">
            <a:noFill/>
            <a:miter lim="800000"/>
            <a:headEnd/>
            <a:tailEnd/>
          </a:ln>
        </p:spPr>
      </p:pic>
      <p:pic>
        <p:nvPicPr>
          <p:cNvPr id="8" name="Содержимое 7" descr="http://im3-tub-ru.yandex.net/i?id=98457273-60-72&amp;n=21">
            <a:hlinkClick r:id="rId7" tgtFrame="_blank"/>
          </p:cNvPr>
          <p:cNvPicPr>
            <a:picLocks noGrp="1"/>
          </p:cNvPicPr>
          <p:nvPr/>
        </p:nvPicPr>
        <p:blipFill>
          <a:blip r:embed="rId8" cstate="print"/>
          <a:srcRect/>
          <a:stretch>
            <a:fillRect/>
          </a:stretch>
        </p:blipFill>
        <p:spPr bwMode="auto">
          <a:xfrm>
            <a:off x="5530707" y="2780928"/>
            <a:ext cx="1076325" cy="1428750"/>
          </a:xfrm>
          <a:prstGeom prst="rect">
            <a:avLst/>
          </a:prstGeom>
          <a:noFill/>
          <a:ln w="9525">
            <a:noFill/>
            <a:miter lim="800000"/>
            <a:headEnd/>
            <a:tailEnd/>
          </a:ln>
        </p:spPr>
      </p:pic>
      <p:pic>
        <p:nvPicPr>
          <p:cNvPr id="9" name="Рисунок 8" descr="http://im6-tub-ru.yandex.net/i?id=174412934-59-72&amp;n=21">
            <a:hlinkClick r:id="rId9" tgtFrame="_blank"/>
          </p:cNvPr>
          <p:cNvPicPr/>
          <p:nvPr/>
        </p:nvPicPr>
        <p:blipFill>
          <a:blip r:embed="rId10" cstate="print"/>
          <a:srcRect/>
          <a:stretch>
            <a:fillRect/>
          </a:stretch>
        </p:blipFill>
        <p:spPr bwMode="auto">
          <a:xfrm>
            <a:off x="4971529" y="4581128"/>
            <a:ext cx="1728192" cy="1728192"/>
          </a:xfrm>
          <a:prstGeom prst="rect">
            <a:avLst/>
          </a:prstGeom>
          <a:noFill/>
          <a:ln w="9525">
            <a:noFill/>
            <a:miter lim="800000"/>
            <a:headEnd/>
            <a:tailEnd/>
          </a:ln>
        </p:spPr>
      </p:pic>
    </p:spTree>
    <p:extLst>
      <p:ext uri="{BB962C8B-B14F-4D97-AF65-F5344CB8AC3E}">
        <p14:creationId xmlns="" xmlns:p14="http://schemas.microsoft.com/office/powerpoint/2010/main" val="102726265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908720"/>
            <a:ext cx="7776864" cy="7056784"/>
          </a:xfrm>
        </p:spPr>
        <p:txBody>
          <a:bodyPr/>
          <a:lstStyle/>
          <a:p>
            <a:pPr algn="l"/>
            <a:r>
              <a:rPr lang="ru-RU" sz="1800" b="1" dirty="0" smtClean="0"/>
              <a:t>«Кто кем был?»</a:t>
            </a:r>
            <a:br>
              <a:rPr lang="ru-RU" sz="1800" b="1" dirty="0" smtClean="0"/>
            </a:br>
            <a:r>
              <a:rPr lang="ru-RU" sz="1800" b="1" dirty="0" smtClean="0"/>
              <a:t>Задача: </a:t>
            </a:r>
            <a:r>
              <a:rPr lang="ru-RU" sz="1800" dirty="0" smtClean="0"/>
              <a:t>расширение словаря; закрепление падежных окончаний.</a:t>
            </a:r>
            <a:br>
              <a:rPr lang="ru-RU" sz="1800" dirty="0" smtClean="0"/>
            </a:br>
            <a:r>
              <a:rPr lang="ru-RU" sz="1800" b="1" dirty="0" smtClean="0"/>
              <a:t>Ход игры</a:t>
            </a:r>
            <a:r>
              <a:rPr lang="ru-RU" sz="1800" dirty="0" smtClean="0"/>
              <a:t>: </a:t>
            </a:r>
            <a:r>
              <a:rPr lang="ru-RU" sz="1800" i="1" dirty="0" smtClean="0"/>
              <a:t>Взрослый, бросая мяч кому-либо из детей, называет предмет или животное. Ребенок ловит мяч и, возвращая его, отвечает кем (чем) был раньше названный объект.</a:t>
            </a:r>
            <a:br>
              <a:rPr lang="ru-RU" sz="1800" i="1" dirty="0" smtClean="0"/>
            </a:br>
            <a:r>
              <a:rPr lang="ru-RU" sz="1800" i="1" dirty="0" smtClean="0"/>
              <a:t>Цыпленок – яйцом;</a:t>
            </a:r>
            <a:br>
              <a:rPr lang="ru-RU" sz="1800" i="1" dirty="0" smtClean="0"/>
            </a:br>
            <a:r>
              <a:rPr lang="ru-RU" sz="1800" i="1" dirty="0" smtClean="0"/>
              <a:t>лошадь - …</a:t>
            </a:r>
            <a:br>
              <a:rPr lang="ru-RU" sz="1800" i="1" dirty="0" smtClean="0"/>
            </a:br>
            <a:r>
              <a:rPr lang="ru-RU" sz="1800" i="1" dirty="0" smtClean="0"/>
              <a:t>дуб - …</a:t>
            </a:r>
            <a:br>
              <a:rPr lang="ru-RU" sz="1800" i="1" dirty="0" smtClean="0"/>
            </a:br>
            <a:r>
              <a:rPr lang="ru-RU" sz="1800" i="1" dirty="0" smtClean="0"/>
              <a:t>корова - …</a:t>
            </a:r>
            <a:br>
              <a:rPr lang="ru-RU" sz="1800" i="1" dirty="0" smtClean="0"/>
            </a:br>
            <a:r>
              <a:rPr lang="ru-RU" sz="1800" i="1" dirty="0" smtClean="0"/>
              <a:t>рыба - …</a:t>
            </a:r>
            <a:br>
              <a:rPr lang="ru-RU" sz="1800" i="1" dirty="0" smtClean="0"/>
            </a:br>
            <a:r>
              <a:rPr lang="ru-RU" sz="1800" i="1" dirty="0" smtClean="0"/>
              <a:t>яблоня - …</a:t>
            </a:r>
            <a:br>
              <a:rPr lang="ru-RU" sz="1800" i="1" dirty="0" smtClean="0"/>
            </a:br>
            <a:r>
              <a:rPr lang="ru-RU" sz="1800" i="1" dirty="0" smtClean="0"/>
              <a:t>лягушка - …</a:t>
            </a:r>
            <a:br>
              <a:rPr lang="ru-RU" sz="1800" i="1" dirty="0" smtClean="0"/>
            </a:br>
            <a:r>
              <a:rPr lang="ru-RU" sz="1800" i="1" dirty="0" smtClean="0"/>
              <a:t>бабочка - …</a:t>
            </a:r>
            <a:br>
              <a:rPr lang="ru-RU" sz="1800" i="1" dirty="0" smtClean="0"/>
            </a:br>
            <a:r>
              <a:rPr lang="ru-RU" sz="1800" i="1" dirty="0" smtClean="0"/>
              <a:t>хлеб - …</a:t>
            </a:r>
            <a:br>
              <a:rPr lang="ru-RU" sz="1800" i="1" dirty="0" smtClean="0"/>
            </a:br>
            <a:r>
              <a:rPr lang="ru-RU" sz="1800" i="1" dirty="0" smtClean="0"/>
              <a:t>шкаф - …</a:t>
            </a:r>
            <a:br>
              <a:rPr lang="ru-RU" sz="1800" i="1" dirty="0" smtClean="0"/>
            </a:br>
            <a:r>
              <a:rPr lang="ru-RU" sz="1800" i="1" dirty="0" smtClean="0"/>
              <a:t>велосипед - …</a:t>
            </a:r>
            <a:br>
              <a:rPr lang="ru-RU" sz="1800" i="1" dirty="0" smtClean="0"/>
            </a:br>
            <a:r>
              <a:rPr lang="ru-RU" sz="1800" i="1" dirty="0" smtClean="0"/>
              <a:t>дом -   </a:t>
            </a:r>
            <a:br>
              <a:rPr lang="ru-RU" sz="1800" i="1" dirty="0" smtClean="0"/>
            </a:br>
            <a:r>
              <a:rPr lang="ru-RU" sz="1800" i="1" dirty="0" smtClean="0"/>
              <a:t> </a:t>
            </a:r>
            <a:r>
              <a:rPr lang="ru-RU" sz="1800" b="1" dirty="0" smtClean="0"/>
              <a:t/>
            </a:r>
            <a:br>
              <a:rPr lang="ru-RU" sz="1800" b="1" dirty="0" smtClean="0"/>
            </a:br>
            <a:endParaRPr lang="ru-RU" sz="1800" b="1" dirty="0"/>
          </a:p>
        </p:txBody>
      </p:sp>
      <p:sp>
        <p:nvSpPr>
          <p:cNvPr id="3" name="Объект 2"/>
          <p:cNvSpPr>
            <a:spLocks noGrp="1"/>
          </p:cNvSpPr>
          <p:nvPr>
            <p:ph idx="1"/>
          </p:nvPr>
        </p:nvSpPr>
        <p:spPr>
          <a:xfrm flipV="1">
            <a:off x="1259632" y="7710339"/>
            <a:ext cx="4824536" cy="45719"/>
          </a:xfrm>
        </p:spPr>
        <p:txBody>
          <a:bodyPr/>
          <a:lstStyle/>
          <a:p>
            <a:endParaRPr lang="ru-RU" dirty="0"/>
          </a:p>
        </p:txBody>
      </p:sp>
      <p:sp>
        <p:nvSpPr>
          <p:cNvPr id="4" name="AutoShape 2" descr="data:image/jpeg;base64,/9j/4AAQSkZJRgABAQAAAQABAAD/2wCEAAkGBxQTEhQUExQVFBQVFhcVFxcXFxUYFBUUFRUXFhUUFxQYHCggGBolHBQUITEhJSkrLi4uFx8zODMsNygtLiwBCgoKDg0OGxAQGywkHyQsLCwsLCwsLCwsLCwsLCwsLCwsLCwsLCwsLCwsLCwsLCwsLCwsLCwsLCwsLCwsLCwsLP/AABEIALoBDwMBIgACEQEDEQH/xAAcAAACAwEBAQEAAAAAAAAAAAAEBQIDBgEHAAj/xAA5EAABAwIEAwcDBAICAQUBAAABAAIRAwQFEiExQVFhBhMicYGR8KGxwTJCUtEU4RXxMxYjU4KSB//EABoBAAMBAQEBAAAAAAAAAAAAAAECAwQABQb/xAAoEQACAgICAgIBAwUAAAAAAAAAAQIRAyESMQQTQVEiMlJhFBUjcYH/2gAMAwEAAhEDEQA/AO1Gh+4CGrWYA0UmVm+SvfdCOC+VUj6FxsAyPaNFChXcTBlGDEGFDmo2dCn5/wAC+p/YSHPbruEZb3bXjqqLe5BEFCXNMtOZqqpKhXF2MKjsvkkl/kmdEaLrMNRqsxi9nVklslvLimirfYrkkFVboLttiIYZBWTuX1JgmFOxaSdT7q78dVbYqzK6SPUbC+bUbulGMU8pmNEvwysKexT41W1WrJVMs3ZmQS7bRSp2eoJK7c03U3kcELUvfG1giXEBUqT6JNx+R/TDIjcpjhPZx9ZwgGN/SYTrsP2ULgKtUQ3keY+b8QV6CxrWwGgNA006LnUdshPNuoijBez9Oi0SAXcZTtrgPJVlwXC4KLm2Rdy2y3vApsel1SvBUqNdT9mwvFoZyouaCqW3CsY8K6mS4tC28wWm79oHp85rE9oex7tS0A8fLf3XpgKhXohwIK0x2gxyuJ+en21ZjyzKQBxMfQDX3RtPDXO30Xp2J9nWNlzQ5x3mCfYALJ4kwtnQg9RH3U5p/CN2Kaa7ERwM/wAkTb4cBuSld1idZro4FRua9UtkTKk4v5LpqrQ7fTY3io1MjhGiwrnXDnbkJ9gwOgMyuyYuCuzo5FPVDQ2zWCdPRLrxpdsntzakskJCbgsMOCnG+0M66Fta2cNwp2125nOEd/mtcrP/AG3KnPVSRPj9My1/jzg6GglaPArrvm66FKrLC2kyRK0FlbNZqNFTPLHx4xW/sGP2crbEfaK3q0fGzUcUisMcqF2snyXqDqbarYKzd3gLabiQBB6I4fIhw4zjsXLhnyuL0LrfHyDBBWmw2+7wTCz91ZtGsbKNjjDWuDY1KEscZr8EFTcP1M2JDY5FccwEJDit65tIObMngqMLxCo7cQpeuSVjqcGw2+wNrpI3WbvOz1UElhW0pl0KXexujDyJQDLApLR5u7DrsHUH0K0uCNrM3BhaMXTOIRNO7p9FTJ5XNdInDx3F9gNS0z7hdwrs4x9VoI4/lNG3LDtCZYFTBqZ/4j/oqEckrKTxxo2VNwYxrBs0QqKl4gKtfil9W4Klkm5MnDAl2OKmIwosxIc0ifVHEj3VP+QDs4H1SqDH4RNE+5adeKppXeqRiueKuZW18+aDQ6gqNNSueo90VQr/ADRZ1lxtzR1G40C5SojPCmaGnXCIBSOhX1TCjcStOPL9mHJhoN9Fnu0ODh7S4ATyiSfWDHsnraq6+nmEfgH7rVGakSjJwdnjt3hkOIcCPMH+gpNsREFaztHZ5SdBzkaflYy+vsiz5E0z1sTjKNlrbGm3gFVWrU28vRCf5ochqlAuUnG+ynXQx/5cbcF00GVRKVsw1502RNrQdTOpXca6ApX2D3eFhvBK3UHA7rWOEiShH5DyXe1rsPqT6O2+CxuVdVtWtG6zFbttJhoV9vc1a3QIzwZVuWjlKD62NbWvD4CZ3dMPaldtSFMSSo/8qM3TkkS+hnsPp4YC2CENS7MsDs2VN8Oq525tmottw0jRWjJ/BGUV8iurZtjKRovqVgwDQIy4twdlSy1cAi2wRSTK+61gaqu6tS3dQZiHdOObQITFu0DanhZPml9dooslM+qsbCX1YGq5rE6rP4xdkaAmU2LC5OhZ5klY/pXzZ3WxwC9HdPIE6gA+mon2XmnZnC6laoGNkkmSeDW8XFenTToMyNG2gA3PMn+0+TGoPsOJvJ8DF1fw/PZLa1br1UqbhlknU7a7Sh32zzLpEEzp02WatlpKkYPt3j1Wm8U2HKCJJ5pJ2Vv7h1w2HOcP3e2nuYEL0+8wClXAFVgPM6e+oRmFYJQoQKTAOMjf3+ea9GHkYoYuNbPMnhySycr0fMoO+k9Pc+qiy4IHkmz6RIgKlmHk8N158qZtho7YVczQUc0Hf4FZTtw0ADgo5wFCtjXYVQq8kdQqjgT7aJXSraqx9YgDjOx4hU+CUo2PaNwQeaPovkJJZ1ZHVMrWqqY5tMw5sdFGPUC5vhDiekbdWkiV5jjOD53a+xEfkr1y5aS3RZLFcNeZJHlG5WmavobxppKmY63wJrQrG24amFw17QcwI+6zuJXTm8FlcZG9SQzZWa0pZiV6JSirdP3lK61ZzjqU8MbfYHJGnssVa7wkhQxCiBqFk7rwQ5p1T7Cbw1GgO3TZMXFcl0GMrdCDB8Dg+IbbrSi4ZTGVu67Vsa0eGmdTvtE8YQl3hFSgcz9Z1lPklLJuTJRah+MUQrXJJ1KOwfBO9OY/pH1S2xw91xUA2aDqU/xnEjSaKVESdtErVUo9j8/vouub+HCkzRo0V1Xwt0SvBrRxOZ+6Z39doCRriKpc3/BXa35B1T63rNcFkwAUwss37UEUbQZiOFB4KyFzhLqL5Oy3TXuaPEqruk2oFRSoVxsx1S+H6UBXwt1T9IWvp4IwGYTKjbtbsEPa47R3qvs72fwdtnQAkF7oL3cyR+kdB/tRubsTpJ+gVlxdHY7DyQLbsF4AkmeE/hD2Sn2Xjxgiutcnl90Xhji9shxBnhsE/dbCBmESNjuhaliCYbp5cFOVob2xkiulQO5M+n4RjLeB/anaUcszr5q51UjZSfZJs6ymGqRq+SHqPQ8n0+qFg4hVSptOvkh3PUTUlRL9kwyRe2oQpZ5j59OaHp14KmHiSY0O/QovoFDO1qlp0gjkm1q6f+9VnKVUSnljVn5CWHZnzx1Y8YNFF7Au0naKQC9KG1o8p6Yuv7MFp04HgvK8daxtRzDqQYnh5QPyvZH0wRB489l5r/8A0Ts/VIzUy3LwDWRB5DIJJ8/+qSx8kXwZadM80x3PTaSxshZJmI1HuAG5K3Ni2qZZVadNNRH0X3/p9jXZw2ChjyxxJxkrZqlCU2mnoW22GENzP3QFxixpuhrTovR8Ps2uYA4Io4TbtGrW+yyx8mNvmrNEscq/FkKVepJzO46ACFK/tXObL9QOCEtHkuk6mU6qXAIynjuoK27H0lQusqTQyGCFVToMadtUwsS1pIR1SmyZI0TptbEkr0Jn3LRpGii7unHWE0r0aZ2hL6+HsIJ5I+1AWN0U39NnhDY1Rdr4YiFVgvZmtcnMzwtmM7v0j+z0C3tj2Nt2QTnqGBo52k8TDYVsfj5Mm1ojLyMeN77MbWl/IKtlg5eq29oxghjGtHQAK0sHJaF4D/cR/uH1E8pNIjQoG8uyw6L1i6wqi/8AVTbPMaH3Cy2MdiZl1Gp/9H/h4/I9VHL4eSK1svi87HJ/loyVO/Y8Q5POz1tTL9pjXhCzN1hj6T8tRpYeR/B4jqtT2ctobm4fT6LHhTUqNeeUXC0NLpwcdEP3XJFOAUZCpJWzLF0ik01U+j13Rbj7KsmSl9YykwHuZ1XHUNYlEZuCpeeKVxoopMFfSVZ/H+0SH8YUC3X5yQoewUNiT881dTeuuZHkVwMhBhsIofRNrKrCT0ijrcagyu4kp7NNbVEWHJNbV9EWyt1WrDM83Ljdh8oPFbY1Kbmgls8RP41VtOorJW2L0Z9pnkmIYY5lQxA4RufUcPVVVi1o8UStf2lt25zDpJ1iCSPKAsZe2hnY+uiwZYNSPZxTUoFYxVoEBBVrqo48giaeHDgJKXYna1joNB0SxxRvYZ5ZUaS1o5WydSdkO+g4umUbVo1ABGqGbVe3VzSFFT2UrRWCWuE7pjTxADwuBhLrnEc5ECETUExOgVFNpWLXwSrWwf4qboTrsz2WdUPeVye74MG7+pPBv3+9PZrAs9TO4nu28P5H+PlzW+a6Fu8fDGS5yRg8rPKP4RZdRaGgNaA0DQACAByAVochg9WBy3cjzGmXArsqoOXc6bkAmSlGIXTmnombnpXf6pJstiW9ii9IqCHgOHCYkdQeC6yGsAaTpzUXhVPCx5Ynowol3q+a/ml7qhldFXULDezRx0MX1FS52igagXHuVRKOZV12y6TpHRU59PLX+0jQ6IuI1Ci5dJlczwkY5yV0Kt71NtTqlOLA2F83fWZ+ei4axjgQpGsCNj6cPJUpC7DqNZH29VJKVSOMo6lWXQ0SnGx/SeFa14SilW+SjKNSVsjIxTxg2O0A5snfhJ0KxV9b1Af0taOgJn1W/vWlzSBvzhZG4vHNcWVPGOJhLlSa2aPGk6pGadelp1CsbftO+qKvcLp1QXMdlPJKLTDC3crJKCjs2qbfwNbO8dE6nkin4jIgtS6m14gFsK+q4NiRopOKYbJ9wxx0EDmvm0c5bTbvmjyHP7qxlyyNo9Ey7P0QZqRvoPLifsFfBjcpV8CZJ8VZo7Km2m1rW7AR/s9UaKiBpq0OXrI8lq2Fd4pd78/0hMy4XIA4h4qrorJf3i73iIPWGOrIK4evn1EPVeuKQhQJUKpcVOoqXFSkaUB3w4hCd58/KPrbQklWqWkjrHnoIXnZo8ZWbMe1QzpVdOsb/wBK/MBCSMuNuZ1RrK2nVCMznEOFT57qL0NTerc/4XWCiUqFQyugrhKUJWDwXWuHT50UHqBPulGCH7SAq6dSfmy+pVRx24/2qC7XgU1gQZTciadSEDTcrZRQGhvRqlMbXXks9TqwmVlW6rRBmbJDQ5c8LKY/biZifcj6aD6LRSXbax6BIsfqvGkOPqPocyeVNOyeK1LRnxbFozKqrWzjwnVAYpeVXeFghC4ZZvElzoWFx/az0L+xpWvqrSJghX0bvMQXDTkj69ow7CR10KDrUmjdrgotr6GUS6+xenowMBJgAcSTotPZ0Q1oaOAWQwzC2OrseZJac2vT4FtKa9PwoJR5GPye+Je1WKoFSDluMdEyoFy4XKJcgFIkXKOZVlyiCuDRa5yqe5cc5VuK5sdIg8ql5U3lUl3NSbKJFdRI8WZBDuenrw/KduS3FacsPPf2WbNG0aMTpi1rvnzyVlGtr0S3viptrf2sSLtDqnV1VzXyllKprHv/AEjKT1QmF5oXKlT/AF7qirWG6qNXX5suOLy5VlV1iuMfolYSZcq3P56Lj3KoOQCH0nrvfoOk+NFINRvQA5tZMbKvGoSik1HUCnhJ2LJWh/a1uR15bfAgMarvIOjT7T7f0gKt1HqiqNxQqjK+oJPOJnjvxV/YkqZn9dPkYk48MzmlhEGDp/apfXpvOhK2VXspSdPduaZSO57N/wCM/M/YzEFZJRT6NUMi6Y0GIcHDN57+6MtLulOg33BSSvQLpbmggaHmuW9nDYznMOaRS+xpRXwaKnZsbUzs4iI5ag7I9pSfBg8B2dwdroekJswr1fH1jRgy/qLgV2VUHKUrQSokSoErhcokrg0dLlEuUS5RJQGSOuKqc9fFyhKWxj4lVOU3FVPKVjIi5D19la4qiqVGfRVGSuwWk+qoFfRNMRoblJKohYa3RpGDK8/T/tM6VfQLP0KiMo14+3+1wjQ3c/T2XwehxV+dVBlX7oihufdcmEOamkrtOrIIXHFjnr6n1Qwd9vqrqbkAplznQp03oeo76LtF8+6AwwpFECrCAZWCdYJh7ah/9xwA5HSUyYkmkrZn8Tu4HX59UgxugXZajTBO/mF6N2m7Js/x6j6btWjOOsakT5SsJhbO9Hdkhusgngum3FqQcUo5IPiA4bUuWkFtRwHqtVc1H1GNFR+aOZCBqtDWlv6teGgVVtRqVSQNByHBdKaYVD5GHZdoeTmOcgcDDh5c0YcOdmJY7M36joQiLOkXHWlDh+5oiPUbqdRrs0TleTyPvHEKbkd8l1pQLBBOu6OY5AU3OkhxBIMSOKJa5engdwRkyr8gkOX2dUhy6CrkqJly45ygSoFyFjJEy5QL1ElQQsJZKgXKJeolyFjJHS5VOK45yrLkjY6R85yHrOU3vQtZ6nIZFdW7Y5opuIDhMa8yT+UlvLTxZTvGkbFXXjyyoC5oIOo8Enp4kQ+HlpgiOmh6SV5stOzbFJoQVKBYdQvmuWurYRNPM4Q0nQnYys5iNmWOI6awnjK+ybS+CmlcnyV4uNI+cUpq1dVIXGqrxEaG/wDkE/N9FX/k6/PdBMqQfnBddU4paOoPdcQfnuuNrvG2u5gfZAM6nT56K6kGhwIcaZ4aS13QGfujQaDy9ztYjiOo6IiizwTxOoHnzPBWUHARndB4eEN8oJcfujTbZhprz2Ej0G6Q4rs5d+gTH6jpofwnlCq3JBiRvKW/8ZkAfRJDv3NcR4hMFoOg0P8AKPMI1hcXh5YAxoALSCJc6RqDt6rnH7ByRfd1zlLQzLpz3B0gDisM2k6lUkghpJg8x8K1ldsgmlwk5N8s75eY6LPYtTzAn9zST6HdK3FaHx6GdrYOq7RH3T7CMPfTafCOgG6zNpRqNDXtk6agTw0RbsTuIhjXz5HZCKcXYuR3pEv8yvTh3c1QBvIMjyJA+5R//JCuwO8QLTudIga7qi8t8jfE4tE7Sdufnqkl/eGq/uqMu/8AkIMT0B5wDqmUU+gd7HllcmoXOGlMeFpic7p1dPACI6kpgx6yllekEUwS0jQN/aY3A/1zWjp1FtwypUQyJNhmdfByoDl8XrRZLiXZ1EuVJeuZ11hSLcyjmVRqKJeg2MkWFyg56gXKpz0thLXOVTnqp9RUvqJWEsqVEHXfO0zyG5PQL6rWS25vXMIc3Utc0j0MnVTkxls1TcTouAFS1rNgDek7hpvCHvMXsQ0sDajnDdjGuDgdhMwBuOKz+J9uq7iKdvVqN4PdmnfTK3r1QFnW7ppeakZTnBkQ6o06Fx1LgD7z11y/0sat3v4HV/6/6avAq1KpJNcsJOVtIz4WcG5nCC7jLea+7U2rKdB9RzycrfB4dMxPhErJ3GMPvCCxlavW2LhTaym4cAC7LHmlGKmpkI1hv62Zs2VwneCRpzGiovGkpp3S+g43yfYHaXrqtZtMCS5waI/kXALXV+yVVoLv2zlHU7A+ROUeqyfZa3y1W3JIyU3lpH7g8sJYSORJ36L1i0xVr7ZzS0uJY4ADTM4tOmbhrx4KnlyWOUVEe21pHlzr5oMEgRvPAzEHkZ4KdO8aRv8ANP7WcxfDa7arhUY8PcS4zsXcXTtqZPqqq9Co1o8OvPePfZbf6bG0qZl9s9/iaH/km8Xbx6CYn5yRJxF7CAGGXQS17fA5nVp48FkLUEy1zS4kgAyQG7yPt7LU2FtEZiXGI1M6cteCXNihj2aPGbyba0bHCL+m+nlHgJGtNxkDqwnh0+iJsrwMaG6bbwAN5WT77u3B0TBBj22WpsLmlUA7xsAkEukSAeI2JOq82d9lZRSHdHEG7NdBGsHUEbmZ1R9riNNwh0SQW5XSWln8Rzb0WQuGNpOeGE1KPAkzpOpaQZBHL6I2hiLQQ2M/mRJnkTug20ScIyQ7vMP1D6PDgNwd4MdJg8fNK6tFlRxOrKn7mxo4+WkFMqgFNpcGlri0FwDttdPLdLLqoKpDoyv/AJSBMcD1U5pNhhdbK7a7LCRTrMkfsMsdPIl2n1Uzity0ZnAgcxDm/wD6bIQtwwVNHAZhzGh4Qf7VgtaGQy10g5XDMWgGQQu09DNfYs7S4u57ixs5uPJg11dyd9vNRwkGlVLWzq3QDXUxLnHgOqQ4a4mJ1kkmeJzDVanFhko0w3wggSG6A7bgbrQ6gqQjV6OXTqPeEtbnqQTDf0jmSeCPwy/zEscZcBPnz9kjrtDabYETJMaSRETzVWHf+ameOuvHdDHL8hp40om1D1wuVDD9lxxWpMzUWl6iXqpxVZKawBHeKJqKrgq3FCwlr6iodVVT1W5A4uNRD1aqqqFCVCgzjte5hZjFMZBBax2pnM/gwchzKbXh0+c159i7z3jtTufuq+PjU5bFnLirNBh9QZSWgZR+p7jlZIExPE9BK12E39CjkdnLi7UviWtnYBv7dPMrB4Zq0g6gQQOAPMBNQ7wNHDxoZ8as04ly7H/aHGGl5De7JMHNTEADl4TBPkszcXeQ5mOgjjxQ+YpzhtJpsrsloJBbBIBI04FCMFDZauKoF7P1H1jWb3bWsezKXNEN70HNTcRMTM7QvUcEsmtYxhI0a2fEAS6NT5rzuy0tKMaSCdOfeHVM6dQ943U8OJWXzP8AJL+ExMcddno15hNCozK4h3nEj1GhWHxvsK4maL9P4n8FMK9QipoSNBxKa2lQ5hqduaw+6WN3DQ0FKK27PL7rDRRMPDg4c9017P4RWuXDu2nL/N0ho9ePot12mt2OonM1roIiQDGvVB467LToNb4Wl5BaNGkBmxA0IWuHkeyFvseWSo6CrXB7G1/87m16n8dwPKmPyj6WK2wJNOhkadSA+mxpgATlI00XlVzULQ4tJBluoMHVwnZam1MloOozHfyRyNxS+jP6eTuTdmpr4jTfo2jTAPJofPWQNUJf1mMiq5wLWCWsygEO2kZWyTB47JSRotNhoilI0OmvH3U1kcmdKCh0Y2ride4JAzBp2a0EajbM74Expdnm1aYe01m1NocYaWniCRptx6JyymBc6Ac9uOmqXdqbh7csOcN9iQi5/IfmkRbgVUTmcwN4F7xmA65dCg67A+aNUwQQQ9pB2mD1EE+6QXFdx3c4+pQlpUObc+/RKov9VleNLZ//2Q=="/>
          <p:cNvSpPr>
            <a:spLocks noChangeAspect="1" noChangeArrowheads="1"/>
          </p:cNvSpPr>
          <p:nvPr/>
        </p:nvSpPr>
        <p:spPr bwMode="auto">
          <a:xfrm>
            <a:off x="155575"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026" name="Picture 2" descr="C:\Users\maria\Desktop\982.jpg"/>
          <p:cNvPicPr>
            <a:picLocks noChangeAspect="1" noChangeArrowheads="1"/>
          </p:cNvPicPr>
          <p:nvPr/>
        </p:nvPicPr>
        <p:blipFill>
          <a:blip r:embed="rId2" cstate="print"/>
          <a:srcRect/>
          <a:stretch>
            <a:fillRect/>
          </a:stretch>
        </p:blipFill>
        <p:spPr bwMode="auto">
          <a:xfrm>
            <a:off x="2843808" y="3284984"/>
            <a:ext cx="2592288" cy="2592288"/>
          </a:xfrm>
          <a:prstGeom prst="rect">
            <a:avLst/>
          </a:prstGeom>
          <a:noFill/>
        </p:spPr>
      </p:pic>
      <p:pic>
        <p:nvPicPr>
          <p:cNvPr id="1028" name="Picture 4" descr="C:\Users\maria\Desktop\4851.jpg"/>
          <p:cNvPicPr>
            <a:picLocks noChangeAspect="1" noChangeArrowheads="1"/>
          </p:cNvPicPr>
          <p:nvPr/>
        </p:nvPicPr>
        <p:blipFill>
          <a:blip r:embed="rId3" cstate="print"/>
          <a:srcRect/>
          <a:stretch>
            <a:fillRect/>
          </a:stretch>
        </p:blipFill>
        <p:spPr bwMode="auto">
          <a:xfrm>
            <a:off x="6156176" y="3284984"/>
            <a:ext cx="2280692" cy="2592288"/>
          </a:xfrm>
          <a:prstGeom prst="rect">
            <a:avLst/>
          </a:prstGeom>
          <a:noFill/>
        </p:spPr>
      </p:pic>
    </p:spTree>
    <p:extLst>
      <p:ext uri="{BB962C8B-B14F-4D97-AF65-F5344CB8AC3E}">
        <p14:creationId xmlns="" xmlns:p14="http://schemas.microsoft.com/office/powerpoint/2010/main" val="20027848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Заголовок 1"/>
          <p:cNvSpPr>
            <a:spLocks noGrp="1"/>
          </p:cNvSpPr>
          <p:nvPr>
            <p:ph type="title"/>
          </p:nvPr>
        </p:nvSpPr>
        <p:spPr>
          <a:xfrm>
            <a:off x="428625" y="2000250"/>
            <a:ext cx="8229600" cy="1000125"/>
          </a:xfrm>
        </p:spPr>
        <p:txBody>
          <a:bodyPr/>
          <a:lstStyle/>
          <a:p>
            <a:endParaRPr lang="ru-RU" dirty="0" smtClean="0"/>
          </a:p>
        </p:txBody>
      </p:sp>
      <p:pic>
        <p:nvPicPr>
          <p:cNvPr id="1026" name="Picture 2" descr="Konstantin Dmitrievich Ushinskii .jpg"/>
          <p:cNvPicPr>
            <a:picLocks noGrp="1" noChangeAspect="1" noChangeArrowheads="1"/>
          </p:cNvPicPr>
          <p:nvPr>
            <p:ph idx="1"/>
          </p:nvPr>
        </p:nvPicPr>
        <p:blipFill>
          <a:blip r:embed="rId2" cstate="print">
            <a:extLst>
              <a:ext uri="{28A0092B-C50C-407E-A947-70E740481C1C}">
                <a14:useLocalDpi xmlns="" xmlns:a14="http://schemas.microsoft.com/office/drawing/2010/main" val="0"/>
              </a:ext>
            </a:extLst>
          </a:blip>
          <a:srcRect/>
          <a:stretch>
            <a:fillRect/>
          </a:stretch>
        </p:blipFill>
        <p:spPr bwMode="auto">
          <a:xfrm>
            <a:off x="1331640" y="2500312"/>
            <a:ext cx="2631207" cy="3384376"/>
          </a:xfrm>
          <a:prstGeom prst="rect">
            <a:avLst/>
          </a:prstGeom>
          <a:noFill/>
          <a:extLst>
            <a:ext uri="{909E8E84-426E-40DD-AFC4-6F175D3DCCD1}">
              <a14:hiddenFill xmlns="" xmlns:a14="http://schemas.microsoft.com/office/drawing/2010/main">
                <a:solidFill>
                  <a:srgbClr val="FFFFFF"/>
                </a:solidFill>
              </a14:hiddenFill>
            </a:ext>
          </a:extLst>
        </p:spPr>
      </p:pic>
      <p:sp>
        <p:nvSpPr>
          <p:cNvPr id="2" name="Прямоугольник 1"/>
          <p:cNvSpPr/>
          <p:nvPr/>
        </p:nvSpPr>
        <p:spPr>
          <a:xfrm>
            <a:off x="4337745" y="3140968"/>
            <a:ext cx="4320480" cy="1323439"/>
          </a:xfrm>
          <a:prstGeom prst="rect">
            <a:avLst/>
          </a:prstGeom>
        </p:spPr>
        <p:txBody>
          <a:bodyPr wrap="square">
            <a:spAutoFit/>
          </a:bodyPr>
          <a:lstStyle/>
          <a:p>
            <a:pPr algn="r"/>
            <a:r>
              <a:rPr lang="ru-RU" sz="2000" dirty="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rPr>
              <a:t>Сделать серьёзное занятие </a:t>
            </a:r>
            <a:br>
              <a:rPr lang="ru-RU" sz="2000" dirty="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rPr>
            </a:br>
            <a:r>
              <a:rPr lang="ru-RU" sz="2000" dirty="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rPr>
              <a:t>для ребёнка занимательным – вот </a:t>
            </a:r>
            <a:br>
              <a:rPr lang="ru-RU" sz="2000" dirty="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rPr>
            </a:br>
            <a:r>
              <a:rPr lang="ru-RU" sz="2000" dirty="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rPr>
              <a:t>задача первоначального обучения.</a:t>
            </a:r>
            <a:br>
              <a:rPr lang="ru-RU" sz="2000" dirty="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rPr>
            </a:br>
            <a:r>
              <a:rPr lang="ru-RU" sz="2000" b="1" i="1" dirty="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rPr>
              <a:t>К.Д. Ушинский</a:t>
            </a:r>
            <a:endParaRPr lang="ru-RU" sz="2000" dirty="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098" name="Заголовок 1"/>
          <p:cNvSpPr>
            <a:spLocks noGrp="1"/>
          </p:cNvSpPr>
          <p:nvPr>
            <p:ph type="title"/>
          </p:nvPr>
        </p:nvSpPr>
        <p:spPr>
          <a:xfrm>
            <a:off x="457200" y="274638"/>
            <a:ext cx="6115050" cy="1154112"/>
          </a:xfrm>
        </p:spPr>
        <p:txBody>
          <a:bodyPr/>
          <a:lstStyle/>
          <a:p>
            <a:pPr algn="l"/>
            <a:r>
              <a:rPr lang="ru-RU" sz="1800" b="1" dirty="0" smtClean="0"/>
              <a:t>«Где мяч ?»</a:t>
            </a:r>
            <a:br>
              <a:rPr lang="ru-RU" sz="1800" b="1" dirty="0" smtClean="0"/>
            </a:br>
            <a:r>
              <a:rPr lang="ru-RU" sz="1800" b="1" dirty="0" smtClean="0"/>
              <a:t>Задача: </a:t>
            </a:r>
            <a:r>
              <a:rPr lang="ru-RU" sz="1800" dirty="0" smtClean="0"/>
              <a:t>закрепление в речи детей правильного употребления предлогов.</a:t>
            </a:r>
            <a:r>
              <a:rPr lang="ru-RU" sz="1800" dirty="0"/>
              <a:t/>
            </a:r>
            <a:br>
              <a:rPr lang="ru-RU" sz="1800" dirty="0"/>
            </a:br>
            <a:endParaRPr lang="ru-RU" sz="1800" dirty="0" smtClean="0"/>
          </a:p>
        </p:txBody>
      </p:sp>
      <p:sp>
        <p:nvSpPr>
          <p:cNvPr id="4099" name="Содержимое 2"/>
          <p:cNvSpPr>
            <a:spLocks noGrp="1"/>
          </p:cNvSpPr>
          <p:nvPr>
            <p:ph idx="1"/>
          </p:nvPr>
        </p:nvSpPr>
        <p:spPr>
          <a:xfrm>
            <a:off x="673224" y="4441714"/>
            <a:ext cx="6286601" cy="2310982"/>
          </a:xfrm>
        </p:spPr>
        <p:txBody>
          <a:bodyPr/>
          <a:lstStyle/>
          <a:p>
            <a:pPr marL="0" indent="0">
              <a:buNone/>
            </a:pPr>
            <a:r>
              <a:rPr lang="ru-RU" sz="1600" dirty="0" smtClean="0"/>
              <a:t>  </a:t>
            </a:r>
            <a:r>
              <a:rPr lang="ru-RU" sz="1800" b="1" dirty="0" smtClean="0"/>
              <a:t>Ход игры.</a:t>
            </a:r>
          </a:p>
          <a:p>
            <a:pPr marL="0" indent="0">
              <a:buNone/>
            </a:pPr>
            <a:r>
              <a:rPr lang="ru-RU" sz="1800" b="1" i="1" dirty="0" smtClean="0"/>
              <a:t>Вариант 1. </a:t>
            </a:r>
            <a:r>
              <a:rPr lang="ru-RU" sz="1800" i="1" dirty="0" smtClean="0"/>
              <a:t>Дети выполняют задания с мячом: «Поднимите мяч над головой, положите мяч у правой ноги, положите мяч на ковер перед собой и т. п. »</a:t>
            </a:r>
          </a:p>
          <a:p>
            <a:pPr marL="0" indent="0">
              <a:buNone/>
            </a:pPr>
            <a:r>
              <a:rPr lang="ru-RU" sz="1800" b="1" i="1" dirty="0" smtClean="0"/>
              <a:t>Вариант 2.</a:t>
            </a:r>
            <a:r>
              <a:rPr lang="ru-RU" sz="1800" i="1" dirty="0" smtClean="0"/>
              <a:t>Дети отвечают на вопрос: «Где лежит мяч?</a:t>
            </a:r>
          </a:p>
          <a:p>
            <a:pPr marL="0" indent="0">
              <a:buNone/>
            </a:pPr>
            <a:r>
              <a:rPr lang="ru-RU" sz="1800" i="1" dirty="0" smtClean="0"/>
              <a:t>(На столе, на полу, в углу, около стола, под стулом, за шкафом…)»</a:t>
            </a:r>
            <a:endParaRPr lang="ru-RU" sz="1800" b="1" i="1" dirty="0" smtClean="0"/>
          </a:p>
          <a:p>
            <a:endParaRPr lang="ru-RU" dirty="0"/>
          </a:p>
          <a:p>
            <a:endParaRPr lang="ru-RU" dirty="0" smtClean="0"/>
          </a:p>
          <a:p>
            <a:endParaRPr lang="ru-RU" dirty="0"/>
          </a:p>
          <a:p>
            <a:endParaRPr lang="ru-RU" dirty="0" smtClean="0"/>
          </a:p>
          <a:p>
            <a:pPr marL="0" indent="0">
              <a:buNone/>
            </a:pPr>
            <a:endParaRPr lang="ru-RU" dirty="0" smtClean="0"/>
          </a:p>
        </p:txBody>
      </p:sp>
      <p:pic>
        <p:nvPicPr>
          <p:cNvPr id="6146" name="Picture 2" descr="http://kinderinfo.ru/wp-content/uploads/2009/08/ball2.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411760" y="1812558"/>
            <a:ext cx="2016224" cy="2629156"/>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61547018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098" name="Заголовок 1"/>
          <p:cNvSpPr>
            <a:spLocks noGrp="1"/>
          </p:cNvSpPr>
          <p:nvPr>
            <p:ph type="title"/>
          </p:nvPr>
        </p:nvSpPr>
        <p:spPr>
          <a:xfrm>
            <a:off x="663352" y="548680"/>
            <a:ext cx="6419056" cy="1154112"/>
          </a:xfrm>
        </p:spPr>
        <p:txBody>
          <a:bodyPr/>
          <a:lstStyle/>
          <a:p>
            <a:pPr algn="l"/>
            <a:r>
              <a:rPr lang="ru-RU" sz="1800" b="1" dirty="0" smtClean="0"/>
              <a:t>«Подбери слово»</a:t>
            </a:r>
            <a:br>
              <a:rPr lang="ru-RU" sz="1800" b="1" dirty="0" smtClean="0"/>
            </a:br>
            <a:r>
              <a:rPr lang="ru-RU" sz="1800" b="1" dirty="0" smtClean="0"/>
              <a:t>Задача: </a:t>
            </a:r>
            <a:r>
              <a:rPr lang="ru-RU" sz="1600" dirty="0" smtClean="0"/>
              <a:t>закрепление умения согласовывать существительное с личным местоимением. </a:t>
            </a:r>
            <a:r>
              <a:rPr lang="ru-RU" sz="1800" dirty="0" smtClean="0"/>
              <a:t/>
            </a:r>
            <a:br>
              <a:rPr lang="ru-RU" sz="1800" dirty="0" smtClean="0"/>
            </a:br>
            <a:r>
              <a:rPr lang="ru-RU" sz="1800" b="1" dirty="0" smtClean="0"/>
              <a:t>Ход игры: </a:t>
            </a:r>
            <a:r>
              <a:rPr lang="ru-RU" sz="1600" i="1" dirty="0" smtClean="0"/>
              <a:t>взрослый бросает поочередно мяч детям. Дети ловят мяч, возвращают его и подбирают к существительному местоимения (мой, моя, моё, мои)</a:t>
            </a:r>
            <a:r>
              <a:rPr lang="ru-RU" sz="1800" dirty="0" smtClean="0"/>
              <a:t/>
            </a:r>
            <a:br>
              <a:rPr lang="ru-RU" sz="1800" dirty="0" smtClean="0"/>
            </a:br>
            <a:r>
              <a:rPr lang="ru-RU" sz="1800" dirty="0"/>
              <a:t/>
            </a:r>
            <a:br>
              <a:rPr lang="ru-RU" sz="1800" dirty="0"/>
            </a:br>
            <a:endParaRPr lang="ru-RU" sz="1800" dirty="0" smtClean="0"/>
          </a:p>
        </p:txBody>
      </p:sp>
      <p:sp>
        <p:nvSpPr>
          <p:cNvPr id="4099" name="Содержимое 2"/>
          <p:cNvSpPr>
            <a:spLocks noGrp="1"/>
          </p:cNvSpPr>
          <p:nvPr>
            <p:ph idx="1"/>
          </p:nvPr>
        </p:nvSpPr>
        <p:spPr>
          <a:xfrm>
            <a:off x="457200" y="1759061"/>
            <a:ext cx="6635080" cy="4046203"/>
          </a:xfrm>
        </p:spPr>
        <p:txBody>
          <a:bodyPr/>
          <a:lstStyle/>
          <a:p>
            <a:pPr marL="0" indent="0">
              <a:buNone/>
            </a:pPr>
            <a:r>
              <a:rPr lang="ru-RU" sz="1600" dirty="0" smtClean="0"/>
              <a:t> </a:t>
            </a:r>
          </a:p>
          <a:p>
            <a:pPr marL="0" indent="0">
              <a:buNone/>
            </a:pPr>
            <a:endParaRPr lang="ru-RU" sz="1600" dirty="0" smtClean="0"/>
          </a:p>
          <a:p>
            <a:pPr marL="0" indent="0">
              <a:buNone/>
            </a:pPr>
            <a:r>
              <a:rPr lang="ru-RU" sz="1600" dirty="0" smtClean="0"/>
              <a:t> Кукла – моя кукла;</a:t>
            </a:r>
          </a:p>
          <a:p>
            <a:pPr marL="0" indent="0">
              <a:buNone/>
            </a:pPr>
            <a:r>
              <a:rPr lang="ru-RU" sz="1600" dirty="0" smtClean="0"/>
              <a:t>Мяч - …</a:t>
            </a:r>
          </a:p>
          <a:p>
            <a:pPr marL="0" indent="0">
              <a:buNone/>
            </a:pPr>
            <a:r>
              <a:rPr lang="ru-RU" sz="1600" dirty="0" smtClean="0"/>
              <a:t>Кубик - …</a:t>
            </a:r>
          </a:p>
          <a:p>
            <a:pPr marL="0" indent="0">
              <a:buNone/>
            </a:pPr>
            <a:r>
              <a:rPr lang="ru-RU" sz="1600" dirty="0" smtClean="0"/>
              <a:t>Ведро - ..</a:t>
            </a:r>
          </a:p>
          <a:p>
            <a:pPr marL="0" indent="0">
              <a:buNone/>
            </a:pPr>
            <a:r>
              <a:rPr lang="ru-RU" sz="1600" dirty="0" smtClean="0"/>
              <a:t>Стол - …</a:t>
            </a:r>
          </a:p>
          <a:p>
            <a:pPr marL="0" indent="0">
              <a:buNone/>
            </a:pPr>
            <a:r>
              <a:rPr lang="ru-RU" sz="1600" dirty="0" smtClean="0"/>
              <a:t>Ноги - …</a:t>
            </a:r>
          </a:p>
          <a:p>
            <a:pPr marL="0" indent="0">
              <a:buNone/>
            </a:pPr>
            <a:r>
              <a:rPr lang="ru-RU" sz="1600" dirty="0" smtClean="0"/>
              <a:t>Окно - …</a:t>
            </a:r>
          </a:p>
          <a:p>
            <a:pPr marL="0" indent="0">
              <a:buNone/>
            </a:pPr>
            <a:r>
              <a:rPr lang="ru-RU" sz="1600" dirty="0" smtClean="0"/>
              <a:t>Подвал - …</a:t>
            </a:r>
          </a:p>
          <a:p>
            <a:pPr marL="0" indent="0">
              <a:buNone/>
            </a:pPr>
            <a:r>
              <a:rPr lang="ru-RU" sz="1600" dirty="0" smtClean="0"/>
              <a:t>Носки - …</a:t>
            </a:r>
          </a:p>
          <a:p>
            <a:pPr marL="0" indent="0">
              <a:buNone/>
            </a:pPr>
            <a:endParaRPr lang="ru-RU" sz="1600" dirty="0"/>
          </a:p>
          <a:p>
            <a:endParaRPr lang="ru-RU" dirty="0" smtClean="0"/>
          </a:p>
          <a:p>
            <a:endParaRPr lang="ru-RU" dirty="0"/>
          </a:p>
          <a:p>
            <a:endParaRPr lang="ru-RU" dirty="0" smtClean="0"/>
          </a:p>
          <a:p>
            <a:pPr marL="0" indent="0">
              <a:buNone/>
            </a:pPr>
            <a:endParaRPr lang="ru-RU" dirty="0" smtClean="0"/>
          </a:p>
        </p:txBody>
      </p:sp>
      <p:pic>
        <p:nvPicPr>
          <p:cNvPr id="4" name="Picture 2" descr="&amp;Icy;&amp;zcy;&amp;ocy;&amp;bcy;&amp;rcy;&amp;acy;&amp;zhcy;&amp;iecy;&amp;ncy;&amp;icy;&amp;iecy;: &amp;YAcy; &amp;pcy;&amp;ocy;&amp;vcy;&amp;iecy;&amp;dcy;&amp;ucy; &amp;tcy;&amp;iecy;&amp;bcy;&amp;yacy; &amp;vcy; &amp;dcy;&amp;iecy;&amp;tcy;&amp;scy;&amp;acy;&amp;dcy;: &amp;ocy;&amp;bcy;&amp;zcy;&amp;ocy;&amp;rcy; &amp;ncy;&amp;ocy;&amp;vcy;&amp;ocy;&amp;scy;&amp;tcy;&amp;rcy;&amp;ocy;&amp;iecy;&amp;kcy; &amp;scy; &amp;gcy;&amp;ocy;&amp;tcy;&amp;ocy;&amp;vcy;&amp;ycy;&amp;mcy;&amp;icy; &amp;dcy;&amp;iecy;&amp;tcy;&amp;scy;&amp;kcy;&amp;icy;&amp;mcy;&amp;icy; &amp;scy;&amp;acy;&amp;dcy;&amp;acy;&amp;mcy;&amp;icy;"/>
          <p:cNvPicPr>
            <a:picLocks noChangeAspect="1" noChangeArrowheads="1"/>
          </p:cNvPicPr>
          <p:nvPr/>
        </p:nvPicPr>
        <p:blipFill>
          <a:blip r:embed="rId3" cstate="print"/>
          <a:srcRect/>
          <a:stretch>
            <a:fillRect/>
          </a:stretch>
        </p:blipFill>
        <p:spPr bwMode="auto">
          <a:xfrm>
            <a:off x="3563888" y="2636912"/>
            <a:ext cx="1728192" cy="2286000"/>
          </a:xfrm>
          <a:prstGeom prst="rect">
            <a:avLst/>
          </a:prstGeom>
          <a:noFill/>
          <a:ln w="9525">
            <a:noFill/>
            <a:miter lim="800000"/>
            <a:headEnd/>
            <a:tailEnd/>
          </a:ln>
        </p:spPr>
      </p:pic>
    </p:spTree>
    <p:extLst>
      <p:ext uri="{BB962C8B-B14F-4D97-AF65-F5344CB8AC3E}">
        <p14:creationId xmlns="" xmlns:p14="http://schemas.microsoft.com/office/powerpoint/2010/main" val="74374566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8640" y="2060848"/>
            <a:ext cx="8229600" cy="576064"/>
          </a:xfrm>
        </p:spPr>
        <p:txBody>
          <a:bodyPr/>
          <a:lstStyle/>
          <a:p>
            <a:r>
              <a:rPr lang="ru-RU" sz="1800" smtClean="0"/>
              <a:t>Игры с мячом удобны тем, что не требуют сложной атрибутики, длительной подготовки к ним и больших временных затрат.</a:t>
            </a:r>
            <a:endParaRPr lang="ru-RU" sz="1800" dirty="0"/>
          </a:p>
        </p:txBody>
      </p:sp>
      <p:pic>
        <p:nvPicPr>
          <p:cNvPr id="4" name="Picture 4" descr="развитие детей младшего возраста"/>
          <p:cNvPicPr>
            <a:picLocks noGrp="1" noChangeAspect="1" noChangeArrowheads="1"/>
          </p:cNvPicPr>
          <p:nvPr>
            <p:ph idx="1"/>
          </p:nvPr>
        </p:nvPicPr>
        <p:blipFill>
          <a:blip r:embed="rId2" cstate="print">
            <a:extLst>
              <a:ext uri="{28A0092B-C50C-407E-A947-70E740481C1C}">
                <a14:useLocalDpi xmlns="" xmlns:a14="http://schemas.microsoft.com/office/drawing/2010/main" val="0"/>
              </a:ext>
            </a:extLst>
          </a:blip>
          <a:srcRect/>
          <a:stretch>
            <a:fillRect/>
          </a:stretch>
        </p:blipFill>
        <p:spPr bwMode="auto">
          <a:xfrm>
            <a:off x="1907704" y="3068960"/>
            <a:ext cx="4603440" cy="306896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1704941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457200" y="2204864"/>
            <a:ext cx="8229600" cy="3921299"/>
          </a:xfrm>
        </p:spPr>
        <p:txBody>
          <a:bodyPr/>
          <a:lstStyle/>
          <a:p>
            <a:endParaRPr lang="ru-RU" sz="2000" dirty="0" smtClean="0"/>
          </a:p>
          <a:p>
            <a:pPr algn="just"/>
            <a:r>
              <a:rPr lang="ru-RU" sz="2000" dirty="0" smtClean="0">
                <a:solidFill>
                  <a:srgbClr val="FF0000"/>
                </a:solidFill>
              </a:rPr>
              <a:t>     Хорошая </a:t>
            </a:r>
            <a:r>
              <a:rPr lang="ru-RU" sz="2000" dirty="0">
                <a:solidFill>
                  <a:srgbClr val="FF0000"/>
                </a:solidFill>
              </a:rPr>
              <a:t>речь – важное условие развития личности ребёнка. </a:t>
            </a:r>
            <a:r>
              <a:rPr lang="ru-RU" sz="2000" dirty="0"/>
              <a:t>Чем богаче и правильнее у ребенка речь, тем легче высказывать ему свои мысли, тем шире его возможности в познании окружающего мира, содержательнее и полноценнее отношения со сверстниками и взрослыми, тем активнее осуществляется его психическое развитие. Но речь ребёнка не является врождённой функцией. Она развивается постепенно, вместе с его ростом и развитием. Речь необходимо формировать и развивать </a:t>
            </a:r>
            <a:r>
              <a:rPr lang="ru-RU" sz="2000" b="1" dirty="0"/>
              <a:t>в комплексе с общим развитием ребёнка. </a:t>
            </a:r>
            <a:r>
              <a:rPr lang="ru-RU" sz="2000" b="1" dirty="0" smtClean="0"/>
              <a:t>     </a:t>
            </a:r>
            <a:r>
              <a:rPr lang="ru-RU" sz="2000" dirty="0" smtClean="0">
                <a:solidFill>
                  <a:srgbClr val="FF0000"/>
                </a:solidFill>
              </a:rPr>
              <a:t>Гораздо </a:t>
            </a:r>
            <a:r>
              <a:rPr lang="ru-RU" sz="2000" dirty="0">
                <a:solidFill>
                  <a:srgbClr val="FF0000"/>
                </a:solidFill>
              </a:rPr>
              <a:t>успешнее это осуществлять, используя игры. Так как в дошкольном возрасте игровая деятельность является ведущей. </a:t>
            </a:r>
          </a:p>
        </p:txBody>
      </p:sp>
    </p:spTree>
    <p:extLst>
      <p:ext uri="{BB962C8B-B14F-4D97-AF65-F5344CB8AC3E}">
        <p14:creationId xmlns="" xmlns:p14="http://schemas.microsoft.com/office/powerpoint/2010/main" val="2421397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098" name="Заголовок 1"/>
          <p:cNvSpPr>
            <a:spLocks noGrp="1"/>
          </p:cNvSpPr>
          <p:nvPr>
            <p:ph type="title"/>
          </p:nvPr>
        </p:nvSpPr>
        <p:spPr>
          <a:xfrm>
            <a:off x="457200" y="274638"/>
            <a:ext cx="6115050" cy="1154112"/>
          </a:xfrm>
        </p:spPr>
        <p:txBody>
          <a:bodyPr/>
          <a:lstStyle/>
          <a:p>
            <a:endParaRPr lang="ru-RU" dirty="0" smtClean="0"/>
          </a:p>
        </p:txBody>
      </p:sp>
      <p:sp>
        <p:nvSpPr>
          <p:cNvPr id="4099" name="Содержимое 2"/>
          <p:cNvSpPr>
            <a:spLocks noGrp="1"/>
          </p:cNvSpPr>
          <p:nvPr>
            <p:ph idx="1"/>
          </p:nvPr>
        </p:nvSpPr>
        <p:spPr>
          <a:xfrm>
            <a:off x="500063" y="1124744"/>
            <a:ext cx="6143625" cy="5544344"/>
          </a:xfrm>
        </p:spPr>
        <p:txBody>
          <a:bodyPr/>
          <a:lstStyle/>
          <a:p>
            <a:pPr marL="0" indent="0" algn="just">
              <a:lnSpc>
                <a:spcPct val="90000"/>
              </a:lnSpc>
              <a:buNone/>
            </a:pPr>
            <a:r>
              <a:rPr lang="ru-RU" sz="2000" dirty="0" smtClean="0"/>
              <a:t> </a:t>
            </a:r>
            <a:r>
              <a:rPr lang="ru-RU" sz="2000" dirty="0"/>
              <a:t> </a:t>
            </a:r>
            <a:r>
              <a:rPr lang="ru-RU" sz="2000" dirty="0">
                <a:solidFill>
                  <a:srgbClr val="FF0000"/>
                </a:solidFill>
              </a:rPr>
              <a:t>Игровой метод обучения </a:t>
            </a:r>
            <a:r>
              <a:rPr lang="ru-RU" sz="2000" dirty="0"/>
              <a:t>способствует созданию заинтересованной, непринужденной обстановки; повышает речевую мотивацию; побуждает детей к общению друг с другом; процесс мышления протекает быстрее, новые навыки усваиваются прочнее. </a:t>
            </a:r>
            <a:endParaRPr lang="ru-RU" sz="2000" dirty="0" smtClean="0"/>
          </a:p>
          <a:p>
            <a:pPr marL="0" indent="0" algn="just">
              <a:lnSpc>
                <a:spcPct val="90000"/>
              </a:lnSpc>
              <a:buNone/>
            </a:pPr>
            <a:endParaRPr lang="ru-RU" sz="2000" dirty="0">
              <a:solidFill>
                <a:srgbClr val="FF0000"/>
              </a:solidFill>
            </a:endParaRPr>
          </a:p>
          <a:p>
            <a:pPr marL="0" indent="0" algn="just">
              <a:lnSpc>
                <a:spcPct val="90000"/>
              </a:lnSpc>
              <a:buNone/>
            </a:pPr>
            <a:r>
              <a:rPr lang="ru-RU" sz="2000" dirty="0" smtClean="0">
                <a:solidFill>
                  <a:srgbClr val="FF0000"/>
                </a:solidFill>
              </a:rPr>
              <a:t>Дидактическая </a:t>
            </a:r>
            <a:r>
              <a:rPr lang="ru-RU" sz="2000" dirty="0">
                <a:solidFill>
                  <a:srgbClr val="FF0000"/>
                </a:solidFill>
              </a:rPr>
              <a:t>игра </a:t>
            </a:r>
            <a:r>
              <a:rPr lang="ru-RU" sz="2000" dirty="0"/>
              <a:t>– прекрасное средство обучения и развития, используемое при усвоении любого программного материала. Специально подобранные игры и упражнения дают возможность благоприятно воздействовать на все компоненты речи. В игре ребенок получает возможность обогащать и закреплять словарь, формировать грамматические категории, развивать связную речь, расширять знания об окружающем мире, развивать словесное творчество, развивать коммуникативные навыки. </a:t>
            </a:r>
            <a:endParaRPr lang="ru-RU" altLang="ru-RU" sz="2000" dirty="0">
              <a:solidFill>
                <a:srgbClr val="3333CC"/>
              </a:solidFill>
            </a:endParaRPr>
          </a:p>
          <a:p>
            <a:endParaRPr lang="ru-RU" sz="2000"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098" name="Заголовок 1"/>
          <p:cNvSpPr>
            <a:spLocks noGrp="1"/>
          </p:cNvSpPr>
          <p:nvPr>
            <p:ph type="title"/>
          </p:nvPr>
        </p:nvSpPr>
        <p:spPr>
          <a:xfrm>
            <a:off x="457200" y="274638"/>
            <a:ext cx="6115050" cy="1154112"/>
          </a:xfrm>
        </p:spPr>
        <p:txBody>
          <a:bodyPr/>
          <a:lstStyle/>
          <a:p>
            <a:r>
              <a:rPr lang="ru-RU" altLang="ru-RU" sz="2000" b="1" i="1" dirty="0"/>
              <a:t>ИГРЫ С МЯЧОМ РЕШАЮТ МНОГО ПРОБЛЕМ ПРИ КОРРЕКЦИИ РЕЧЕВЫХ НАРУШЕНИЙ У ДЕТЕЙ</a:t>
            </a:r>
            <a:endParaRPr lang="ru-RU" sz="2000" dirty="0" smtClean="0"/>
          </a:p>
        </p:txBody>
      </p:sp>
      <p:sp>
        <p:nvSpPr>
          <p:cNvPr id="4099" name="Содержимое 2"/>
          <p:cNvSpPr>
            <a:spLocks noGrp="1"/>
          </p:cNvSpPr>
          <p:nvPr>
            <p:ph idx="1"/>
          </p:nvPr>
        </p:nvSpPr>
        <p:spPr>
          <a:xfrm>
            <a:off x="500063" y="1484784"/>
            <a:ext cx="3999929" cy="5184304"/>
          </a:xfrm>
        </p:spPr>
        <p:txBody>
          <a:bodyPr/>
          <a:lstStyle/>
          <a:p>
            <a:pPr>
              <a:lnSpc>
                <a:spcPct val="80000"/>
              </a:lnSpc>
            </a:pPr>
            <a:r>
              <a:rPr lang="ru-RU" altLang="ru-RU" sz="1600" dirty="0">
                <a:solidFill>
                  <a:schemeClr val="hlink"/>
                </a:solidFill>
              </a:rPr>
              <a:t> </a:t>
            </a:r>
            <a:r>
              <a:rPr lang="ru-RU" altLang="ru-RU" sz="1600" dirty="0"/>
              <a:t>отвлекают внимание ребенка от речевого дефекта и побуждают его  к общению;</a:t>
            </a:r>
          </a:p>
          <a:p>
            <a:pPr>
              <a:lnSpc>
                <a:spcPct val="80000"/>
              </a:lnSpc>
            </a:pPr>
            <a:endParaRPr lang="ru-RU" altLang="ru-RU" sz="1600" dirty="0"/>
          </a:p>
          <a:p>
            <a:pPr>
              <a:lnSpc>
                <a:spcPct val="80000"/>
              </a:lnSpc>
            </a:pPr>
            <a:r>
              <a:rPr lang="ru-RU" altLang="ru-RU" sz="1600" dirty="0"/>
              <a:t> освобождают детей от утомительной неподвижности на занятиях; </a:t>
            </a:r>
          </a:p>
          <a:p>
            <a:pPr>
              <a:lnSpc>
                <a:spcPct val="80000"/>
              </a:lnSpc>
            </a:pPr>
            <a:endParaRPr lang="ru-RU" altLang="ru-RU" sz="1600" dirty="0"/>
          </a:p>
          <a:p>
            <a:pPr>
              <a:lnSpc>
                <a:spcPct val="80000"/>
              </a:lnSpc>
            </a:pPr>
            <a:r>
              <a:rPr lang="ru-RU" altLang="ru-RU" sz="1600" dirty="0"/>
              <a:t> помогают разнообразить виды деятельности детей на коррекционном занятии; </a:t>
            </a:r>
          </a:p>
          <a:p>
            <a:pPr>
              <a:lnSpc>
                <a:spcPct val="80000"/>
              </a:lnSpc>
            </a:pPr>
            <a:endParaRPr lang="ru-RU" altLang="ru-RU" sz="1600" dirty="0"/>
          </a:p>
          <a:p>
            <a:pPr>
              <a:lnSpc>
                <a:spcPct val="80000"/>
              </a:lnSpc>
            </a:pPr>
            <a:r>
              <a:rPr lang="ru-RU" altLang="ru-RU" sz="1600" dirty="0"/>
              <a:t>развивают мелкую и общую моторику, ориентировку в пространстве;</a:t>
            </a:r>
          </a:p>
          <a:p>
            <a:pPr>
              <a:lnSpc>
                <a:spcPct val="80000"/>
              </a:lnSpc>
            </a:pPr>
            <a:endParaRPr lang="ru-RU" altLang="ru-RU" sz="1600" dirty="0"/>
          </a:p>
          <a:p>
            <a:pPr>
              <a:lnSpc>
                <a:spcPct val="80000"/>
              </a:lnSpc>
            </a:pPr>
            <a:r>
              <a:rPr lang="ru-RU" altLang="ru-RU" sz="1600" dirty="0"/>
              <a:t>регулируют силу и точность движений, активизируют внимание;</a:t>
            </a:r>
          </a:p>
          <a:p>
            <a:pPr>
              <a:lnSpc>
                <a:spcPct val="80000"/>
              </a:lnSpc>
              <a:buFontTx/>
              <a:buNone/>
            </a:pPr>
            <a:r>
              <a:rPr lang="ru-RU" altLang="ru-RU" sz="1600" dirty="0"/>
              <a:t> </a:t>
            </a:r>
          </a:p>
          <a:p>
            <a:pPr>
              <a:lnSpc>
                <a:spcPct val="80000"/>
              </a:lnSpc>
            </a:pPr>
            <a:r>
              <a:rPr lang="ru-RU" altLang="ru-RU" sz="1600" dirty="0"/>
              <a:t> развивают и нормализуют эмоционально-волевую сферу, что очень важно для </a:t>
            </a:r>
            <a:r>
              <a:rPr lang="ru-RU" altLang="ru-RU" sz="1600" dirty="0" err="1"/>
              <a:t>гипервозбудимых</a:t>
            </a:r>
            <a:r>
              <a:rPr lang="ru-RU" altLang="ru-RU" sz="1600" dirty="0"/>
              <a:t> детей.</a:t>
            </a:r>
            <a:r>
              <a:rPr lang="ru-RU" altLang="ru-RU" b="1" dirty="0">
                <a:solidFill>
                  <a:schemeClr val="hlink"/>
                </a:solidFill>
              </a:rPr>
              <a:t/>
            </a:r>
            <a:br>
              <a:rPr lang="ru-RU" altLang="ru-RU" b="1" dirty="0">
                <a:solidFill>
                  <a:schemeClr val="hlink"/>
                </a:solidFill>
              </a:rPr>
            </a:br>
            <a:endParaRPr lang="ru-RU" dirty="0"/>
          </a:p>
          <a:p>
            <a:endParaRPr lang="ru-RU" dirty="0" smtClean="0"/>
          </a:p>
          <a:p>
            <a:endParaRPr lang="ru-RU" dirty="0"/>
          </a:p>
          <a:p>
            <a:endParaRPr lang="ru-RU" dirty="0" smtClean="0"/>
          </a:p>
          <a:p>
            <a:endParaRPr lang="ru-RU" dirty="0"/>
          </a:p>
          <a:p>
            <a:endParaRPr lang="ru-RU" dirty="0" smtClean="0"/>
          </a:p>
          <a:p>
            <a:endParaRPr lang="ru-RU" dirty="0" smtClean="0"/>
          </a:p>
        </p:txBody>
      </p:sp>
      <p:pic>
        <p:nvPicPr>
          <p:cNvPr id="3078" name="Picture 6" descr="-007a (371x276, 89Kb)"/>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580112" y="5157192"/>
            <a:ext cx="1623665" cy="1224136"/>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0127497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ltLang="ru-RU" sz="1600" b="1" i="1" dirty="0" smtClean="0">
                <a:solidFill>
                  <a:srgbClr val="000066"/>
                </a:solidFill>
              </a:rPr>
              <a:t>«</a:t>
            </a:r>
            <a:endParaRPr lang="ru-RU" sz="1600" dirty="0"/>
          </a:p>
        </p:txBody>
      </p:sp>
      <p:sp>
        <p:nvSpPr>
          <p:cNvPr id="7" name="Rectangle 3"/>
          <p:cNvSpPr txBox="1">
            <a:spLocks noChangeArrowheads="1"/>
          </p:cNvSpPr>
          <p:nvPr/>
        </p:nvSpPr>
        <p:spPr bwMode="auto">
          <a:xfrm>
            <a:off x="251520" y="2989180"/>
            <a:ext cx="5472608" cy="352329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ru-RU" altLang="ru-RU" sz="1600" b="1" dirty="0" smtClean="0"/>
              <a:t>Овощи </a:t>
            </a:r>
            <a:r>
              <a:rPr lang="ru-RU" altLang="ru-RU" sz="1600" i="1" dirty="0" smtClean="0"/>
              <a:t>(картофель, капуста ,помидор, огурец,…).</a:t>
            </a:r>
          </a:p>
          <a:p>
            <a:r>
              <a:rPr lang="ru-RU" altLang="ru-RU" sz="1600" b="1" dirty="0" smtClean="0"/>
              <a:t>Фрукты</a:t>
            </a:r>
            <a:r>
              <a:rPr lang="ru-RU" altLang="ru-RU" sz="1600" i="1" dirty="0" smtClean="0"/>
              <a:t> </a:t>
            </a:r>
          </a:p>
          <a:p>
            <a:r>
              <a:rPr lang="ru-RU" altLang="ru-RU" sz="1600" b="1" dirty="0" smtClean="0"/>
              <a:t>Ягоды </a:t>
            </a:r>
            <a:endParaRPr lang="ru-RU" altLang="ru-RU" sz="1600" i="1" dirty="0" smtClean="0"/>
          </a:p>
          <a:p>
            <a:r>
              <a:rPr lang="ru-RU" altLang="ru-RU" sz="1600" b="1" dirty="0" smtClean="0"/>
              <a:t>Деревья</a:t>
            </a:r>
            <a:endParaRPr lang="ru-RU" altLang="ru-RU" sz="1600" i="1" dirty="0" smtClean="0"/>
          </a:p>
          <a:p>
            <a:r>
              <a:rPr lang="ru-RU" altLang="ru-RU" sz="1600" b="1" dirty="0" smtClean="0"/>
              <a:t>Домашние животные</a:t>
            </a:r>
          </a:p>
          <a:p>
            <a:r>
              <a:rPr lang="ru-RU" altLang="ru-RU" sz="1600" b="1" dirty="0" smtClean="0"/>
              <a:t>Дикие животные</a:t>
            </a:r>
          </a:p>
          <a:p>
            <a:r>
              <a:rPr lang="ru-RU" altLang="ru-RU" sz="1600" b="1" dirty="0" smtClean="0"/>
              <a:t>Перелетные птицы</a:t>
            </a:r>
          </a:p>
          <a:p>
            <a:r>
              <a:rPr lang="ru-RU" altLang="ru-RU" sz="1600" b="1" dirty="0" smtClean="0"/>
              <a:t>Зимующие птицы</a:t>
            </a:r>
          </a:p>
          <a:p>
            <a:r>
              <a:rPr lang="ru-RU" altLang="ru-RU" sz="1600" b="1" dirty="0" smtClean="0"/>
              <a:t>Мебель</a:t>
            </a:r>
          </a:p>
          <a:p>
            <a:r>
              <a:rPr lang="ru-RU" altLang="ru-RU" sz="1600" b="1" dirty="0" smtClean="0"/>
              <a:t>Посуда</a:t>
            </a:r>
          </a:p>
          <a:p>
            <a:r>
              <a:rPr lang="ru-RU" altLang="ru-RU" sz="1600" b="1" dirty="0" smtClean="0"/>
              <a:t>Одежда</a:t>
            </a:r>
          </a:p>
          <a:p>
            <a:r>
              <a:rPr lang="ru-RU" altLang="ru-RU" sz="1600" b="1" dirty="0" smtClean="0"/>
              <a:t>Обувь</a:t>
            </a:r>
          </a:p>
          <a:p>
            <a:r>
              <a:rPr lang="ru-RU" altLang="ru-RU" sz="1600" b="1" dirty="0" smtClean="0"/>
              <a:t>Инструменты</a:t>
            </a:r>
            <a:r>
              <a:rPr lang="en-US" altLang="ru-RU" sz="1600" b="1" dirty="0" smtClean="0"/>
              <a:t> </a:t>
            </a:r>
            <a:r>
              <a:rPr lang="ru-RU" altLang="ru-RU" sz="1600" b="1" dirty="0" smtClean="0"/>
              <a:t>…….</a:t>
            </a:r>
          </a:p>
        </p:txBody>
      </p:sp>
      <p:sp>
        <p:nvSpPr>
          <p:cNvPr id="5" name="Прямоугольник 4"/>
          <p:cNvSpPr/>
          <p:nvPr/>
        </p:nvSpPr>
        <p:spPr>
          <a:xfrm>
            <a:off x="539552" y="1823818"/>
            <a:ext cx="8496944" cy="1200329"/>
          </a:xfrm>
          <a:prstGeom prst="rect">
            <a:avLst/>
          </a:prstGeom>
        </p:spPr>
        <p:txBody>
          <a:bodyPr wrap="square">
            <a:spAutoFit/>
          </a:bodyPr>
          <a:lstStyle/>
          <a:p>
            <a:r>
              <a:rPr lang="en-US" altLang="ru-RU" sz="1200" b="1" i="1" dirty="0" smtClean="0">
                <a:solidFill>
                  <a:srgbClr val="000066"/>
                </a:solidFill>
              </a:rPr>
              <a:t>                                               </a:t>
            </a:r>
            <a:r>
              <a:rPr lang="ru-RU" altLang="ru-RU" sz="1200" b="1" i="1" dirty="0" smtClean="0"/>
              <a:t>«</a:t>
            </a:r>
            <a:r>
              <a:rPr lang="ru-RU" altLang="ru-RU" sz="1200" b="1" i="1" dirty="0"/>
              <a:t>МЯЧ БРОСАЙ И ВОЛШЕБНЫЕ СЛОВА НАЗЫВАЙ</a:t>
            </a:r>
            <a:r>
              <a:rPr lang="ru-RU" altLang="ru-RU" sz="1200" b="1" i="1" dirty="0" smtClean="0"/>
              <a:t>»</a:t>
            </a:r>
            <a:endParaRPr lang="en-US" altLang="ru-RU" sz="1200" b="1" i="1" dirty="0" smtClean="0"/>
          </a:p>
          <a:p>
            <a:r>
              <a:rPr lang="ru-RU" altLang="ru-RU" sz="1200" b="1" i="1" dirty="0"/>
              <a:t/>
            </a:r>
            <a:br>
              <a:rPr lang="ru-RU" altLang="ru-RU" sz="1200" b="1" i="1" dirty="0"/>
            </a:br>
            <a:r>
              <a:rPr lang="ru-RU" altLang="ru-RU" sz="1200" b="1" dirty="0"/>
              <a:t>Задачи:</a:t>
            </a:r>
            <a:r>
              <a:rPr lang="ru-RU" altLang="ru-RU" sz="1200" dirty="0"/>
              <a:t> расширение словарного запаса за счет употребления обобщающих слов; закрепление умения соотносить родовые и видовые понятия.</a:t>
            </a:r>
            <a:br>
              <a:rPr lang="ru-RU" altLang="ru-RU" sz="1200" dirty="0"/>
            </a:br>
            <a:r>
              <a:rPr lang="ru-RU" altLang="ru-RU" sz="1200" dirty="0"/>
              <a:t> </a:t>
            </a:r>
            <a:r>
              <a:rPr lang="ru-RU" altLang="ru-RU" sz="1200" b="1" dirty="0"/>
              <a:t>Ход игры. </a:t>
            </a:r>
            <a:r>
              <a:rPr lang="ru-RU" altLang="ru-RU" sz="1200" dirty="0"/>
              <a:t> </a:t>
            </a:r>
            <a:r>
              <a:rPr lang="ru-RU" altLang="ru-RU" sz="1200" i="1" dirty="0"/>
              <a:t>Взрослый называет обобщающее понятие и бросает мяч поочередно каждому ребенку. Ребенок ловит мяч и, возвращая его, называет относящиеся к этому обобщающему понятию предметы.</a:t>
            </a:r>
            <a:endParaRPr lang="ru-RU" sz="1200" dirty="0"/>
          </a:p>
        </p:txBody>
      </p:sp>
      <p:pic>
        <p:nvPicPr>
          <p:cNvPr id="9" name="Picture 6" descr="myach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a:xfrm>
            <a:off x="5651500" y="3212975"/>
            <a:ext cx="3041650" cy="3299501"/>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sp>
        <p:nvSpPr>
          <p:cNvPr id="11" name="Объект 10"/>
          <p:cNvSpPr>
            <a:spLocks noGrp="1"/>
          </p:cNvSpPr>
          <p:nvPr>
            <p:ph idx="1"/>
          </p:nvPr>
        </p:nvSpPr>
        <p:spPr/>
        <p:txBody>
          <a:bodyPr/>
          <a:lstStyle/>
          <a:p>
            <a:endParaRPr lang="ru-RU" dirty="0"/>
          </a:p>
        </p:txBody>
      </p:sp>
    </p:spTree>
    <p:extLst>
      <p:ext uri="{BB962C8B-B14F-4D97-AF65-F5344CB8AC3E}">
        <p14:creationId xmlns="" xmlns:p14="http://schemas.microsoft.com/office/powerpoint/2010/main" val="11176892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1097" y="2102248"/>
            <a:ext cx="8579296" cy="4859610"/>
          </a:xfrm>
        </p:spPr>
        <p:txBody>
          <a:bodyPr/>
          <a:lstStyle/>
          <a:p>
            <a:pPr algn="l"/>
            <a:r>
              <a:rPr lang="ru-RU" sz="1800" b="1" dirty="0" smtClean="0"/>
              <a:t>«Четвертый лишний»</a:t>
            </a:r>
            <a:br>
              <a:rPr lang="ru-RU" sz="1800" b="1" dirty="0" smtClean="0"/>
            </a:br>
            <a:r>
              <a:rPr lang="ru-RU" sz="1800" b="1" dirty="0" smtClean="0"/>
              <a:t>Цель:</a:t>
            </a:r>
            <a:r>
              <a:rPr lang="ru-RU" sz="1800" b="1" dirty="0"/>
              <a:t> </a:t>
            </a:r>
            <a:r>
              <a:rPr lang="ru-RU" sz="1800" dirty="0"/>
              <a:t>развивать умение классифицировать предметы по существенному признаку, обобщать</a:t>
            </a:r>
            <a:r>
              <a:rPr lang="ru-RU" sz="1800" dirty="0" smtClean="0"/>
              <a:t>.</a:t>
            </a:r>
            <a:br>
              <a:rPr lang="ru-RU" sz="1800" dirty="0" smtClean="0"/>
            </a:br>
            <a:r>
              <a:rPr lang="ru-RU" sz="1800" b="1" dirty="0" smtClean="0"/>
              <a:t>Ход игры: </a:t>
            </a:r>
            <a:r>
              <a:rPr lang="ru-RU" sz="1800" dirty="0" smtClean="0"/>
              <a:t>Взрослый </a:t>
            </a:r>
            <a:r>
              <a:rPr lang="ru-RU" sz="1800" dirty="0"/>
              <a:t>бросает мяч ребёнку, называет три или четыре слова, просит определить, какое слово лишнее. Ребёнок, бросая мяч обратно, называет лишнее </a:t>
            </a:r>
            <a:r>
              <a:rPr lang="ru-RU" sz="1800" dirty="0" smtClean="0"/>
              <a:t>слово.</a:t>
            </a:r>
            <a:r>
              <a:rPr lang="ru-RU" sz="1800" dirty="0"/>
              <a:t/>
            </a:r>
            <a:br>
              <a:rPr lang="ru-RU" sz="1800" dirty="0"/>
            </a:br>
            <a:r>
              <a:rPr lang="ru-RU" sz="1900" dirty="0" smtClean="0"/>
              <a:t> </a:t>
            </a:r>
            <a:r>
              <a:rPr lang="ru-RU" sz="1700" dirty="0" smtClean="0"/>
              <a:t>ПОМИДОР, ОГУРЕЦ, ТЫКВА,КЛУБНИКА  </a:t>
            </a:r>
            <a:r>
              <a:rPr lang="ru-RU" sz="1700" dirty="0"/>
              <a:t/>
            </a:r>
            <a:br>
              <a:rPr lang="ru-RU" sz="1700" dirty="0"/>
            </a:br>
            <a:r>
              <a:rPr lang="ru-RU" sz="1700" dirty="0" smtClean="0"/>
              <a:t> ЛИМОН, ЯБЛОКО, КАБАЧОК, БАНАН  </a:t>
            </a:r>
            <a:r>
              <a:rPr lang="ru-RU" sz="1800" dirty="0" smtClean="0"/>
              <a:t> </a:t>
            </a:r>
            <a:br>
              <a:rPr lang="ru-RU" sz="1800" dirty="0" smtClean="0"/>
            </a:br>
            <a:r>
              <a:rPr lang="ru-RU" sz="1800" dirty="0" smtClean="0"/>
              <a:t> ВОРОНА, ВОРОБЕЙ, ВОЛК, СНЕГИРЬ</a:t>
            </a:r>
            <a:br>
              <a:rPr lang="ru-RU" sz="1800" dirty="0" smtClean="0"/>
            </a:br>
            <a:r>
              <a:rPr lang="ru-RU" sz="1800" dirty="0"/>
              <a:t> </a:t>
            </a:r>
            <a:r>
              <a:rPr lang="ru-RU" sz="1800" dirty="0" smtClean="0"/>
              <a:t>ТУФЛИ, ТАПКИ, САПОГИ, БРЮКИ</a:t>
            </a:r>
            <a:br>
              <a:rPr lang="ru-RU" sz="1800" dirty="0" smtClean="0"/>
            </a:br>
            <a:r>
              <a:rPr lang="ru-RU" sz="1800" dirty="0" smtClean="0"/>
              <a:t>БАБОЧКА, ПЧЕЛА, ЛЯГУШКА, МУРАВЕЙ</a:t>
            </a:r>
            <a:br>
              <a:rPr lang="ru-RU" sz="1800" dirty="0" smtClean="0"/>
            </a:br>
            <a:r>
              <a:rPr lang="ru-RU" sz="1800" dirty="0" smtClean="0"/>
              <a:t>СТОЛ, ЧАШКА, СКОВОРОДА, КАСТРЮЛЯ</a:t>
            </a:r>
            <a:r>
              <a:rPr lang="ru-RU" sz="1800" dirty="0"/>
              <a:t/>
            </a:r>
            <a:br>
              <a:rPr lang="ru-RU" sz="1800" dirty="0"/>
            </a:br>
            <a:r>
              <a:rPr lang="ru-RU" sz="1800" dirty="0" smtClean="0"/>
              <a:t> ЛЕТО</a:t>
            </a:r>
            <a:r>
              <a:rPr lang="ru-RU" sz="1800" dirty="0"/>
              <a:t>, ОСЕНЬ, СОЛНЦЕ, ЗИМА</a:t>
            </a:r>
            <a:br>
              <a:rPr lang="ru-RU" sz="1800" dirty="0"/>
            </a:br>
            <a:r>
              <a:rPr lang="ru-RU" sz="1800" dirty="0" smtClean="0"/>
              <a:t> РОЗА</a:t>
            </a:r>
            <a:r>
              <a:rPr lang="ru-RU" sz="1800" dirty="0"/>
              <a:t>, ТЮЛЬПАН, </a:t>
            </a:r>
            <a:r>
              <a:rPr lang="ru-RU" sz="1800" dirty="0" smtClean="0"/>
              <a:t>БЕРЁЗА, РОМАШКА</a:t>
            </a:r>
            <a:r>
              <a:rPr lang="ru-RU" sz="1800" dirty="0"/>
              <a:t/>
            </a:r>
            <a:br>
              <a:rPr lang="ru-RU" sz="1800" dirty="0"/>
            </a:br>
            <a:r>
              <a:rPr lang="ru-RU" sz="1800" dirty="0" smtClean="0"/>
              <a:t> ДЕНЬ</a:t>
            </a:r>
            <a:r>
              <a:rPr lang="ru-RU" sz="1800" dirty="0"/>
              <a:t>, УТРО, НОЧЬ, ЛЕТО</a:t>
            </a:r>
            <a:br>
              <a:rPr lang="ru-RU" sz="1800" dirty="0"/>
            </a:br>
            <a:r>
              <a:rPr lang="ru-RU" sz="1800" dirty="0" smtClean="0"/>
              <a:t> СРЕДА</a:t>
            </a:r>
            <a:r>
              <a:rPr lang="ru-RU" sz="1800" dirty="0"/>
              <a:t>, </a:t>
            </a:r>
            <a:r>
              <a:rPr lang="ru-RU" sz="1800" dirty="0" smtClean="0"/>
              <a:t>ЧЕТВЕРГ</a:t>
            </a:r>
            <a:r>
              <a:rPr lang="ru-RU" sz="1800" dirty="0"/>
              <a:t>, ПЯТНИЦА, </a:t>
            </a:r>
            <a:r>
              <a:rPr lang="ru-RU" sz="1800" dirty="0" smtClean="0"/>
              <a:t>ИЮНЬ и т.д.</a:t>
            </a:r>
            <a:r>
              <a:rPr lang="ru-RU" sz="1800" dirty="0"/>
              <a:t/>
            </a:r>
            <a:br>
              <a:rPr lang="ru-RU" sz="1800" dirty="0"/>
            </a:br>
            <a:r>
              <a:rPr lang="ru-RU" sz="1800" dirty="0" smtClean="0"/>
              <a:t> </a:t>
            </a:r>
            <a:r>
              <a:rPr lang="ru-RU" sz="1800" b="1" dirty="0" smtClean="0"/>
              <a:t/>
            </a:r>
            <a:br>
              <a:rPr lang="ru-RU" sz="1800" b="1" dirty="0" smtClean="0"/>
            </a:br>
            <a:endParaRPr lang="ru-RU" sz="1800" b="1" dirty="0"/>
          </a:p>
        </p:txBody>
      </p:sp>
      <p:sp>
        <p:nvSpPr>
          <p:cNvPr id="5" name="Объект 4"/>
          <p:cNvSpPr>
            <a:spLocks noGrp="1"/>
          </p:cNvSpPr>
          <p:nvPr>
            <p:ph idx="1"/>
          </p:nvPr>
        </p:nvSpPr>
        <p:spPr>
          <a:xfrm>
            <a:off x="457200" y="1600200"/>
            <a:ext cx="8291264" cy="4525963"/>
          </a:xfrm>
        </p:spPr>
        <p:txBody>
          <a:bodyPr/>
          <a:lstStyle/>
          <a:p>
            <a:endParaRPr lang="ru-RU" dirty="0"/>
          </a:p>
        </p:txBody>
      </p:sp>
    </p:spTree>
    <p:extLst>
      <p:ext uri="{BB962C8B-B14F-4D97-AF65-F5344CB8AC3E}">
        <p14:creationId xmlns="" xmlns:p14="http://schemas.microsoft.com/office/powerpoint/2010/main" val="22714982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4098" name="Заголовок 1"/>
          <p:cNvSpPr>
            <a:spLocks noGrp="1"/>
          </p:cNvSpPr>
          <p:nvPr>
            <p:ph type="title"/>
          </p:nvPr>
        </p:nvSpPr>
        <p:spPr>
          <a:xfrm>
            <a:off x="457200" y="620688"/>
            <a:ext cx="6115050" cy="808062"/>
          </a:xfrm>
        </p:spPr>
        <p:txBody>
          <a:bodyPr/>
          <a:lstStyle/>
          <a:p>
            <a:pPr algn="l"/>
            <a:r>
              <a:rPr lang="ru-RU" altLang="ru-RU" sz="1600" b="1" i="1" dirty="0"/>
              <a:t> </a:t>
            </a:r>
            <a:r>
              <a:rPr lang="ru-RU" altLang="ru-RU" sz="1600" b="1" i="1" dirty="0" smtClean="0"/>
              <a:t>                                              «</a:t>
            </a:r>
            <a:r>
              <a:rPr lang="ru-RU" altLang="ru-RU" sz="1600" b="1" i="1" dirty="0"/>
              <a:t>НАЗОВИ ЛАСКОВО</a:t>
            </a:r>
            <a:r>
              <a:rPr lang="ru-RU" altLang="ru-RU" sz="1600" b="1" i="1" dirty="0" smtClean="0"/>
              <a:t>»</a:t>
            </a:r>
            <a:br>
              <a:rPr lang="ru-RU" altLang="ru-RU" sz="1600" b="1" i="1" dirty="0" smtClean="0"/>
            </a:br>
            <a:r>
              <a:rPr lang="ru-RU" altLang="ru-RU" sz="1600" b="1" i="1" dirty="0"/>
              <a:t/>
            </a:r>
            <a:br>
              <a:rPr lang="ru-RU" altLang="ru-RU" sz="1600" b="1" i="1" dirty="0"/>
            </a:br>
            <a:r>
              <a:rPr lang="ru-RU" altLang="ru-RU" sz="1600" b="1" dirty="0">
                <a:latin typeface="+mn-lt"/>
              </a:rPr>
              <a:t>Задача:</a:t>
            </a:r>
            <a:r>
              <a:rPr lang="ru-RU" altLang="ru-RU" sz="1600" dirty="0">
                <a:latin typeface="+mn-lt"/>
              </a:rPr>
              <a:t>  закрепление умения образовывать существительные с уменьшительно-ласкательным суффиксом.</a:t>
            </a:r>
            <a:br>
              <a:rPr lang="ru-RU" altLang="ru-RU" sz="1600" dirty="0">
                <a:latin typeface="+mn-lt"/>
              </a:rPr>
            </a:br>
            <a:r>
              <a:rPr lang="ru-RU" altLang="ru-RU" sz="1600" b="1" dirty="0">
                <a:latin typeface="+mn-lt"/>
              </a:rPr>
              <a:t>Ход игры. </a:t>
            </a:r>
            <a:r>
              <a:rPr lang="ru-RU" altLang="ru-RU" sz="1600" i="1" dirty="0">
                <a:latin typeface="+mn-lt"/>
              </a:rPr>
              <a:t>Взрослый называет слово – имя существительное в </a:t>
            </a:r>
            <a:r>
              <a:rPr lang="ru-RU" altLang="ru-RU" sz="1600" i="1" dirty="0" smtClean="0">
                <a:latin typeface="+mn-lt"/>
              </a:rPr>
              <a:t>ед. </a:t>
            </a:r>
            <a:r>
              <a:rPr lang="ru-RU" altLang="ru-RU" sz="1600" i="1" dirty="0">
                <a:latin typeface="+mn-lt"/>
              </a:rPr>
              <a:t>ч. – и бросает мяч поочередно каждому ребенку. Ребенок ловит мяч и возвращает его, называя </a:t>
            </a:r>
            <a:r>
              <a:rPr lang="ru-RU" altLang="ru-RU" sz="1600" i="1" dirty="0" err="1">
                <a:latin typeface="+mn-lt"/>
              </a:rPr>
              <a:t>уменьшительно</a:t>
            </a:r>
            <a:r>
              <a:rPr lang="ru-RU" altLang="ru-RU" sz="1600" i="1" dirty="0">
                <a:latin typeface="+mn-lt"/>
              </a:rPr>
              <a:t> –ласкательную форму этого слова в ед. ч. (в соответствии с темой занятия)</a:t>
            </a:r>
            <a:endParaRPr lang="ru-RU" sz="1600" dirty="0" smtClean="0">
              <a:latin typeface="+mn-lt"/>
            </a:endParaRPr>
          </a:p>
        </p:txBody>
      </p:sp>
      <p:sp>
        <p:nvSpPr>
          <p:cNvPr id="4099" name="Содержимое 2"/>
          <p:cNvSpPr>
            <a:spLocks noGrp="1"/>
          </p:cNvSpPr>
          <p:nvPr>
            <p:ph idx="1"/>
          </p:nvPr>
        </p:nvSpPr>
        <p:spPr>
          <a:xfrm>
            <a:off x="500063" y="2132856"/>
            <a:ext cx="3999929" cy="4536232"/>
          </a:xfrm>
        </p:spPr>
        <p:txBody>
          <a:bodyPr/>
          <a:lstStyle/>
          <a:p>
            <a:endParaRPr lang="ru-RU" dirty="0" smtClean="0"/>
          </a:p>
          <a:p>
            <a:pPr>
              <a:lnSpc>
                <a:spcPct val="80000"/>
              </a:lnSpc>
            </a:pPr>
            <a:r>
              <a:rPr lang="ru-RU" altLang="ru-RU" sz="1600" dirty="0" smtClean="0">
                <a:solidFill>
                  <a:schemeClr val="hlink"/>
                </a:solidFill>
              </a:rPr>
              <a:t> </a:t>
            </a:r>
            <a:endParaRPr lang="ru-RU" dirty="0" smtClean="0"/>
          </a:p>
          <a:p>
            <a:endParaRPr lang="ru-RU" dirty="0" smtClean="0"/>
          </a:p>
          <a:p>
            <a:endParaRPr lang="ru-RU" dirty="0"/>
          </a:p>
          <a:p>
            <a:endParaRPr lang="ru-RU" dirty="0" smtClean="0"/>
          </a:p>
          <a:p>
            <a:endParaRPr lang="ru-RU" dirty="0" smtClean="0"/>
          </a:p>
        </p:txBody>
      </p:sp>
      <p:sp>
        <p:nvSpPr>
          <p:cNvPr id="2" name="Прямоугольник 1"/>
          <p:cNvSpPr/>
          <p:nvPr/>
        </p:nvSpPr>
        <p:spPr>
          <a:xfrm>
            <a:off x="611560" y="2132856"/>
            <a:ext cx="1872208" cy="3859518"/>
          </a:xfrm>
          <a:prstGeom prst="rect">
            <a:avLst/>
          </a:prstGeom>
        </p:spPr>
        <p:txBody>
          <a:bodyPr wrap="square">
            <a:spAutoFit/>
          </a:bodyPr>
          <a:lstStyle/>
          <a:p>
            <a:pPr>
              <a:lnSpc>
                <a:spcPct val="80000"/>
              </a:lnSpc>
            </a:pPr>
            <a:r>
              <a:rPr lang="ru-RU" altLang="ru-RU" b="1" dirty="0" smtClean="0"/>
              <a:t>Яблоко –</a:t>
            </a:r>
          </a:p>
          <a:p>
            <a:pPr>
              <a:lnSpc>
                <a:spcPct val="80000"/>
              </a:lnSpc>
            </a:pPr>
            <a:r>
              <a:rPr lang="ru-RU" altLang="ru-RU" b="1" dirty="0" smtClean="0"/>
              <a:t>Мяч –</a:t>
            </a:r>
          </a:p>
          <a:p>
            <a:pPr>
              <a:lnSpc>
                <a:spcPct val="80000"/>
              </a:lnSpc>
            </a:pPr>
            <a:r>
              <a:rPr lang="ru-RU" altLang="ru-RU" b="1" dirty="0" smtClean="0"/>
              <a:t>Ведро –</a:t>
            </a:r>
          </a:p>
          <a:p>
            <a:pPr>
              <a:lnSpc>
                <a:spcPct val="80000"/>
              </a:lnSpc>
            </a:pPr>
            <a:r>
              <a:rPr lang="ru-RU" altLang="ru-RU" b="1" dirty="0" smtClean="0"/>
              <a:t>Звезда </a:t>
            </a:r>
            <a:r>
              <a:rPr lang="ru-RU" altLang="ru-RU" b="1" dirty="0"/>
              <a:t>–</a:t>
            </a:r>
          </a:p>
          <a:p>
            <a:pPr>
              <a:lnSpc>
                <a:spcPct val="80000"/>
              </a:lnSpc>
            </a:pPr>
            <a:r>
              <a:rPr lang="ru-RU" altLang="ru-RU" b="1" dirty="0"/>
              <a:t>Платье –</a:t>
            </a:r>
          </a:p>
          <a:p>
            <a:pPr>
              <a:lnSpc>
                <a:spcPct val="80000"/>
              </a:lnSpc>
            </a:pPr>
            <a:r>
              <a:rPr lang="ru-RU" altLang="ru-RU" b="1" dirty="0"/>
              <a:t>Кукла – </a:t>
            </a:r>
          </a:p>
          <a:p>
            <a:pPr>
              <a:lnSpc>
                <a:spcPct val="80000"/>
              </a:lnSpc>
            </a:pPr>
            <a:r>
              <a:rPr lang="ru-RU" altLang="ru-RU" b="1" dirty="0"/>
              <a:t>Ложка – </a:t>
            </a:r>
          </a:p>
          <a:p>
            <a:pPr>
              <a:lnSpc>
                <a:spcPct val="80000"/>
              </a:lnSpc>
            </a:pPr>
            <a:r>
              <a:rPr lang="ru-RU" altLang="ru-RU" b="1" dirty="0"/>
              <a:t>Свёкла –</a:t>
            </a:r>
          </a:p>
          <a:p>
            <a:pPr>
              <a:lnSpc>
                <a:spcPct val="80000"/>
              </a:lnSpc>
            </a:pPr>
            <a:r>
              <a:rPr lang="ru-RU" altLang="ru-RU" b="1" dirty="0"/>
              <a:t>Вода –</a:t>
            </a:r>
          </a:p>
          <a:p>
            <a:pPr>
              <a:lnSpc>
                <a:spcPct val="80000"/>
              </a:lnSpc>
            </a:pPr>
            <a:r>
              <a:rPr lang="ru-RU" altLang="ru-RU" b="1" dirty="0" smtClean="0"/>
              <a:t>Вишня </a:t>
            </a:r>
            <a:r>
              <a:rPr lang="ru-RU" altLang="ru-RU" b="1" dirty="0"/>
              <a:t>–</a:t>
            </a:r>
          </a:p>
          <a:p>
            <a:pPr>
              <a:lnSpc>
                <a:spcPct val="80000"/>
              </a:lnSpc>
            </a:pPr>
            <a:r>
              <a:rPr lang="ru-RU" altLang="ru-RU" b="1" dirty="0"/>
              <a:t>Коляска –</a:t>
            </a:r>
          </a:p>
          <a:p>
            <a:pPr>
              <a:lnSpc>
                <a:spcPct val="80000"/>
              </a:lnSpc>
            </a:pPr>
            <a:r>
              <a:rPr lang="ru-RU" altLang="ru-RU" b="1" dirty="0"/>
              <a:t>Кольцо –</a:t>
            </a:r>
          </a:p>
          <a:p>
            <a:pPr>
              <a:lnSpc>
                <a:spcPct val="80000"/>
              </a:lnSpc>
            </a:pPr>
            <a:r>
              <a:rPr lang="ru-RU" altLang="ru-RU" b="1" dirty="0"/>
              <a:t>Перо – </a:t>
            </a:r>
          </a:p>
          <a:p>
            <a:pPr>
              <a:lnSpc>
                <a:spcPct val="80000"/>
              </a:lnSpc>
            </a:pPr>
            <a:r>
              <a:rPr lang="ru-RU" altLang="ru-RU" b="1" dirty="0"/>
              <a:t>Мыло –</a:t>
            </a:r>
          </a:p>
          <a:p>
            <a:pPr>
              <a:lnSpc>
                <a:spcPct val="80000"/>
              </a:lnSpc>
            </a:pPr>
            <a:r>
              <a:rPr lang="ru-RU" altLang="ru-RU" b="1" dirty="0" smtClean="0"/>
              <a:t>Шапка </a:t>
            </a:r>
            <a:r>
              <a:rPr lang="ru-RU" altLang="ru-RU" b="1" dirty="0"/>
              <a:t>–</a:t>
            </a:r>
          </a:p>
          <a:p>
            <a:pPr>
              <a:lnSpc>
                <a:spcPct val="80000"/>
              </a:lnSpc>
            </a:pPr>
            <a:r>
              <a:rPr lang="ru-RU" altLang="ru-RU" b="1" dirty="0"/>
              <a:t>Огурец – </a:t>
            </a:r>
          </a:p>
          <a:p>
            <a:pPr>
              <a:lnSpc>
                <a:spcPct val="80000"/>
              </a:lnSpc>
            </a:pPr>
            <a:r>
              <a:rPr lang="ru-RU" altLang="ru-RU" b="1" dirty="0"/>
              <a:t>Дверь – </a:t>
            </a:r>
          </a:p>
        </p:txBody>
      </p:sp>
      <p:pic>
        <p:nvPicPr>
          <p:cNvPr id="7" name="Рисунок 10" descr="http://im8-tub-ru.yandex.net/i?id=195911592-53-72&amp;n=21">
            <a:hlinkClick r:id="rId4"/>
          </p:cNvPr>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3563888" y="2276872"/>
            <a:ext cx="1808909" cy="1512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 name="Содержимое 9" descr="http://im2-tub-ru.yandex.net/i?id=137103385-07-72&amp;n=21">
            <a:hlinkClick r:id="rId6"/>
          </p:cNvPr>
          <p:cNvPicPr>
            <a:picLocks/>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2051720" y="4365104"/>
            <a:ext cx="1800225" cy="1512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148" name="Picture 4" descr="http://images.zakupka.com/i/firms/27/48/48975/vederko-na-farkop-bolshoe_d1f916651b11835_800x600.jpg"/>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4580709" y="4221088"/>
            <a:ext cx="2295547" cy="1794326"/>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0443695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34913" y="1922460"/>
            <a:ext cx="8229600" cy="1143000"/>
          </a:xfrm>
        </p:spPr>
        <p:txBody>
          <a:bodyPr/>
          <a:lstStyle/>
          <a:p>
            <a:pPr algn="l"/>
            <a:r>
              <a:rPr lang="ru-RU" altLang="ru-RU" sz="5400" dirty="0">
                <a:solidFill>
                  <a:srgbClr val="000066"/>
                </a:solidFill>
              </a:rPr>
              <a:t> </a:t>
            </a:r>
            <a:r>
              <a:rPr lang="ru-RU" altLang="ru-RU" sz="1600" b="1" dirty="0"/>
              <a:t>«ОДИН - МНОГО»</a:t>
            </a:r>
            <a:br>
              <a:rPr lang="ru-RU" altLang="ru-RU" sz="1600" b="1" dirty="0"/>
            </a:br>
            <a:r>
              <a:rPr lang="ru-RU" altLang="ru-RU" sz="1600" b="1" dirty="0"/>
              <a:t>Задача: </a:t>
            </a:r>
            <a:r>
              <a:rPr lang="ru-RU" altLang="ru-RU" sz="1600" dirty="0"/>
              <a:t>Закрепление умения образовывать множественное число существительного в родительном падеже.</a:t>
            </a:r>
            <a:br>
              <a:rPr lang="ru-RU" altLang="ru-RU" sz="1600" dirty="0"/>
            </a:br>
            <a:r>
              <a:rPr lang="ru-RU" altLang="ru-RU" sz="1600" b="1" dirty="0"/>
              <a:t>Ход игры. </a:t>
            </a:r>
            <a:r>
              <a:rPr lang="ru-RU" altLang="ru-RU" sz="1600" i="1" dirty="0"/>
              <a:t>Взрослый, бросая мяч ребенку, называет слово – имя существительное – в именительном падеже ед. числе. Ребенок ловит мяч и, возвращая его, называет это слово  в форме множественного числа с помощью слова «много» или без него. (существительные соответствуют теме занятия)</a:t>
            </a:r>
            <a:endParaRPr lang="ru-RU" sz="1600" dirty="0"/>
          </a:p>
        </p:txBody>
      </p:sp>
      <p:sp>
        <p:nvSpPr>
          <p:cNvPr id="3" name="Объект 2"/>
          <p:cNvSpPr>
            <a:spLocks noGrp="1"/>
          </p:cNvSpPr>
          <p:nvPr>
            <p:ph idx="1"/>
          </p:nvPr>
        </p:nvSpPr>
        <p:spPr>
          <a:xfrm>
            <a:off x="-396552" y="3065460"/>
            <a:ext cx="8229600" cy="2188840"/>
          </a:xfrm>
        </p:spPr>
        <p:txBody>
          <a:bodyPr/>
          <a:lstStyle/>
          <a:p>
            <a:pPr marL="0" indent="0">
              <a:buNone/>
            </a:pPr>
            <a:r>
              <a:rPr lang="ru-RU" dirty="0" smtClean="0"/>
              <a:t>                </a:t>
            </a:r>
            <a:endParaRPr lang="ru-RU" dirty="0"/>
          </a:p>
        </p:txBody>
      </p:sp>
      <p:sp>
        <p:nvSpPr>
          <p:cNvPr id="5" name="Прямоугольник 4"/>
          <p:cNvSpPr/>
          <p:nvPr/>
        </p:nvSpPr>
        <p:spPr>
          <a:xfrm>
            <a:off x="323527" y="3789040"/>
            <a:ext cx="3334965" cy="3323987"/>
          </a:xfrm>
          <a:prstGeom prst="rect">
            <a:avLst/>
          </a:prstGeom>
        </p:spPr>
        <p:txBody>
          <a:bodyPr wrap="square">
            <a:spAutoFit/>
          </a:bodyPr>
          <a:lstStyle/>
          <a:p>
            <a:r>
              <a:rPr lang="ru-RU" altLang="ru-RU" sz="1400" b="1" dirty="0"/>
              <a:t>Лист – </a:t>
            </a:r>
            <a:r>
              <a:rPr lang="ru-RU" altLang="ru-RU" sz="1400" b="1" dirty="0" smtClean="0"/>
              <a:t>листья много </a:t>
            </a:r>
            <a:r>
              <a:rPr lang="ru-RU" altLang="ru-RU" sz="1400" b="1" dirty="0"/>
              <a:t>листьев;</a:t>
            </a:r>
          </a:p>
          <a:p>
            <a:r>
              <a:rPr lang="ru-RU" altLang="ru-RU" sz="1400" b="1" dirty="0"/>
              <a:t>Солдат -  </a:t>
            </a:r>
            <a:r>
              <a:rPr lang="ru-RU" altLang="ru-RU" sz="1400" b="1" dirty="0" smtClean="0"/>
              <a:t>солдаты, много </a:t>
            </a:r>
            <a:r>
              <a:rPr lang="ru-RU" altLang="ru-RU" sz="1400" b="1" dirty="0"/>
              <a:t>солдат;</a:t>
            </a:r>
          </a:p>
          <a:p>
            <a:r>
              <a:rPr lang="ru-RU" altLang="ru-RU" sz="1400" b="1" dirty="0"/>
              <a:t>Мяч – </a:t>
            </a:r>
            <a:r>
              <a:rPr lang="ru-RU" altLang="ru-RU" sz="1400" b="1" dirty="0" smtClean="0"/>
              <a:t> …</a:t>
            </a:r>
            <a:endParaRPr lang="ru-RU" altLang="ru-RU" sz="1400" b="1" dirty="0"/>
          </a:p>
          <a:p>
            <a:r>
              <a:rPr lang="ru-RU" altLang="ru-RU" sz="1400" b="1" dirty="0"/>
              <a:t>Стол -  ….</a:t>
            </a:r>
          </a:p>
          <a:p>
            <a:r>
              <a:rPr lang="ru-RU" altLang="ru-RU" sz="1400" b="1" dirty="0"/>
              <a:t>Овощ  -  …</a:t>
            </a:r>
          </a:p>
          <a:p>
            <a:r>
              <a:rPr lang="ru-RU" altLang="ru-RU" sz="1400" b="1" dirty="0"/>
              <a:t>Ворона  - …</a:t>
            </a:r>
          </a:p>
          <a:p>
            <a:r>
              <a:rPr lang="ru-RU" altLang="ru-RU" sz="1400" b="1" dirty="0"/>
              <a:t>Пень - …</a:t>
            </a:r>
          </a:p>
          <a:p>
            <a:r>
              <a:rPr lang="ru-RU" altLang="ru-RU" sz="1400" b="1" dirty="0"/>
              <a:t>Стул - …</a:t>
            </a:r>
          </a:p>
          <a:p>
            <a:r>
              <a:rPr lang="ru-RU" altLang="ru-RU" sz="1400" b="1" dirty="0"/>
              <a:t>Ведро - …</a:t>
            </a:r>
          </a:p>
          <a:p>
            <a:r>
              <a:rPr lang="ru-RU" altLang="ru-RU" sz="1400" b="1" dirty="0"/>
              <a:t>Окно - …</a:t>
            </a:r>
          </a:p>
          <a:p>
            <a:r>
              <a:rPr lang="ru-RU" altLang="ru-RU" sz="1400" b="1" dirty="0"/>
              <a:t>Кукла - …</a:t>
            </a:r>
          </a:p>
          <a:p>
            <a:r>
              <a:rPr lang="ru-RU" altLang="ru-RU" sz="1400" b="1" dirty="0"/>
              <a:t> Перо - …</a:t>
            </a:r>
          </a:p>
          <a:p>
            <a:r>
              <a:rPr lang="ru-RU" altLang="ru-RU" sz="1400" b="1" dirty="0"/>
              <a:t>Голубь - </a:t>
            </a:r>
            <a:r>
              <a:rPr lang="ru-RU" altLang="ru-RU" sz="1400" b="1" dirty="0" smtClean="0"/>
              <a:t>…</a:t>
            </a:r>
          </a:p>
          <a:p>
            <a:endParaRPr lang="ru-RU" altLang="ru-RU" sz="1400" b="1" dirty="0">
              <a:solidFill>
                <a:srgbClr val="000066"/>
              </a:solidFill>
            </a:endParaRPr>
          </a:p>
          <a:p>
            <a:r>
              <a:rPr lang="ru-RU" altLang="ru-RU" sz="1400" b="1" dirty="0" smtClean="0">
                <a:solidFill>
                  <a:srgbClr val="000066"/>
                </a:solidFill>
              </a:rPr>
              <a:t> </a:t>
            </a:r>
            <a:endParaRPr lang="ru-RU" altLang="ru-RU" b="1" dirty="0">
              <a:solidFill>
                <a:srgbClr val="000066"/>
              </a:solidFill>
            </a:endParaRPr>
          </a:p>
        </p:txBody>
      </p:sp>
      <p:pic>
        <p:nvPicPr>
          <p:cNvPr id="7" name="Picture 27" descr="klen11"/>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995936" y="4221088"/>
            <a:ext cx="1584177" cy="1465426"/>
          </a:xfrm>
          <a:prstGeom prst="rect">
            <a:avLst/>
          </a:prstGeom>
          <a:noFill/>
          <a:extLst>
            <a:ext uri="{909E8E84-426E-40DD-AFC4-6F175D3DCCD1}">
              <a14:hiddenFill xmlns="" xmlns:a14="http://schemas.microsoft.com/office/drawing/2010/main">
                <a:solidFill>
                  <a:srgbClr val="FFFFFF"/>
                </a:solidFill>
              </a14:hiddenFill>
            </a:ext>
          </a:extLst>
        </p:spPr>
      </p:pic>
      <p:pic>
        <p:nvPicPr>
          <p:cNvPr id="8" name="Picture 25" descr="ANd9GcSuL_mvTgDbpdr6ZYM6n1nDpzZKX6nHiaxKTDrpfhu4JmVQpKuY"/>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300192" y="4221088"/>
            <a:ext cx="1572788" cy="146689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659234877"/>
      </p:ext>
    </p:extLst>
  </p:cSld>
  <p:clrMapOvr>
    <a:masterClrMapping/>
  </p:clrMapOvr>
  <p:timing>
    <p:tnLst>
      <p:par>
        <p:cTn id="1" dur="indefinite" restart="never" nodeType="tmRoot"/>
      </p:par>
    </p:tnLst>
  </p:timing>
</p:sld>
</file>

<file path=ppt/theme/theme1.xml><?xml version="1.0" encoding="utf-8"?>
<a:theme xmlns:a="http://schemas.openxmlformats.org/drawingml/2006/main" name="лица">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Шаблон 2</Template>
  <TotalTime>1746</TotalTime>
  <Words>961</Words>
  <Application>Microsoft Office PowerPoint</Application>
  <PresentationFormat>Экран (4:3)</PresentationFormat>
  <Paragraphs>245</Paragraphs>
  <Slides>22</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22</vt:i4>
      </vt:variant>
    </vt:vector>
  </HeadingPairs>
  <TitlesOfParts>
    <vt:vector size="23" baseType="lpstr">
      <vt:lpstr>лица</vt:lpstr>
      <vt:lpstr>   Формирование лексико-грамматического строя речи у дошкольников в играх с мячом  Подготовила учитель-логопед Мельникова М.Ю.</vt:lpstr>
      <vt:lpstr>Слайд 2</vt:lpstr>
      <vt:lpstr>Слайд 3</vt:lpstr>
      <vt:lpstr>Слайд 4</vt:lpstr>
      <vt:lpstr>ИГРЫ С МЯЧОМ РЕШАЮТ МНОГО ПРОБЛЕМ ПРИ КОРРЕКЦИИ РЕЧЕВЫХ НАРУШЕНИЙ У ДЕТЕЙ</vt:lpstr>
      <vt:lpstr>«</vt:lpstr>
      <vt:lpstr>«Четвертый лишний» Цель: развивать умение классифицировать предметы по существенному признаку, обобщать. Ход игры: Взрослый бросает мяч ребёнку, называет три или четыре слова, просит определить, какое слово лишнее. Ребёнок, бросая мяч обратно, называет лишнее слово.  ПОМИДОР, ОГУРЕЦ, ТЫКВА,КЛУБНИКА    ЛИМОН, ЯБЛОКО, КАБАЧОК, БАНАН     ВОРОНА, ВОРОБЕЙ, ВОЛК, СНЕГИРЬ  ТУФЛИ, ТАПКИ, САПОГИ, БРЮКИ БАБОЧКА, ПЧЕЛА, ЛЯГУШКА, МУРАВЕЙ СТОЛ, ЧАШКА, СКОВОРОДА, КАСТРЮЛЯ  ЛЕТО, ОСЕНЬ, СОЛНЦЕ, ЗИМА  РОЗА, ТЮЛЬПАН, БЕРЁЗА, РОМАШКА  ДЕНЬ, УТРО, НОЧЬ, ЛЕТО  СРЕДА, ЧЕТВЕРГ, ПЯТНИЦА, ИЮНЬ и т.д.   </vt:lpstr>
      <vt:lpstr>                                               «НАЗОВИ ЛАСКОВО»  Задача:  закрепление умения образовывать существительные с уменьшительно-ласкательным суффиксом. Ход игры. Взрослый называет слово – имя существительное в ед. ч. – и бросает мяч поочередно каждому ребенку. Ребенок ловит мяч и возвращает его, называя уменьшительно –ласкательную форму этого слова в ед. ч. (в соответствии с темой занятия)</vt:lpstr>
      <vt:lpstr> «ОДИН - МНОГО» Задача: Закрепление умения образовывать множественное число существительного в родительном падеже. Ход игры. Взрослый, бросая мяч ребенку, называет слово – имя существительное – в именительном падеже ед. числе. Ребенок ловит мяч и, возвращая его, называет это слово  в форме множественного числа с помощью слова «много» или без него. (существительные соответствуют теме занятия)</vt:lpstr>
      <vt:lpstr>«Посчитай-ка» Задача: закрепление умения правильно согласовывать числительные с существительными. </vt:lpstr>
      <vt:lpstr>«Животные и их детеныши» Задачи: закрепление в речи детей названий детенышей животных; закрепление навыков словообразования. Ход игры: Бросая мяч ребенку, взрослый называет какое-либо животное. Ребенок ловит мяч и, возвращая его, называет детеныша этого животного в единственном числе, затем во множественном.</vt:lpstr>
      <vt:lpstr>«Кому что принадлежит?» или «Чей хвост? Чья голова? » Задача: закрепление умения образовывать притяжательные прилагательные. Ход игры: взрослый бросает мяч ребенку и задает вопрос. Ребенок ловит мяч и, возвращая его, отвечает на вопрос с помощью прилагательного, четко проговаривая окончание.</vt:lpstr>
      <vt:lpstr>«Кто где живет?» Задачи: закрепление употребления в речи грамматической формы предложного падежа с предлогом «в»; закрепление знания детей о жилищах животных, насекомых. Ход игры: Взрослый, бросая мяч  ребенку, задает вопрос. Ребенок ловит мяч и, бросая его обратно, отвечает на вопрос.  </vt:lpstr>
      <vt:lpstr>«Кто как разговаривает?» Задача: расширение словарного запаса. Ход игры: взрослый поочередно бросает мяч детям, называя животное. Дети ловят мяч, возвращают его и говорят, как то или иное животное подает голос.</vt:lpstr>
      <vt:lpstr>Слайд 15</vt:lpstr>
      <vt:lpstr>«Слова наоборот» Задача: расширение словаря антонимов. Ход игры. Взрослый, бросая мяч  ребенку, называет слово. Ребенок ловит мяч и, бросая его обратно, называет слово с противоположным значением. </vt:lpstr>
      <vt:lpstr>«Кто чем занимается?» Задача: закрепление у детей знаний о профессиях, обогащение   словарного запаса детей. Ход игры: Бросая или прокатывая мяч ребенку, взрослый называет действие, которое совершает человек, а ребенок, возвращая мяч обратно, называет профессию. </vt:lpstr>
      <vt:lpstr>«Назови как можно больше слов» Ход игры: Ведущий задаёт вопрос и бросает мяч. Ребёнок, поймавший мяч, должен ответить. </vt:lpstr>
      <vt:lpstr>«Кто кем был?» Задача: расширение словаря; закрепление падежных окончаний. Ход игры: Взрослый, бросая мяч кому-либо из детей, называет предмет или животное. Ребенок ловит мяч и, возвращая его, отвечает кем (чем) был раньше названный объект. Цыпленок – яйцом; лошадь - … дуб - … корова - … рыба - … яблоня - … лягушка - … бабочка - … хлеб - … шкаф - … велосипед - … дом -      </vt:lpstr>
      <vt:lpstr>«Где мяч ?» Задача: закрепление в речи детей правильного употребления предлогов. </vt:lpstr>
      <vt:lpstr>«Подбери слово» Задача: закрепление умения согласовывать существительное с личным местоимением.  Ход игры: взрослый бросает поочередно мяч детям. Дети ловят мяч, возвращают его и подбирают к существительному местоимения (мой, моя, моё, мои)  </vt:lpstr>
      <vt:lpstr>Игры с мячом удобны тем, что не требуют сложной атрибутики, длительной подготовки к ним и больших временных затрат.</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Веселые игры с мячом</dc:title>
  <dc:creator>Ma G</dc:creator>
  <cp:lastModifiedBy>Мельникова Мария</cp:lastModifiedBy>
  <cp:revision>74</cp:revision>
  <dcterms:created xsi:type="dcterms:W3CDTF">2016-02-14T20:03:18Z</dcterms:created>
  <dcterms:modified xsi:type="dcterms:W3CDTF">2020-11-18T14:10:39Z</dcterms:modified>
</cp:coreProperties>
</file>