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83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48755"/>
            <a:ext cx="2763520" cy="809625"/>
          </a:xfrm>
          <a:custGeom>
            <a:avLst/>
            <a:gdLst/>
            <a:ahLst/>
            <a:cxnLst/>
            <a:rect l="l" t="t" r="r" b="b"/>
            <a:pathLst>
              <a:path w="2763520" h="809625">
                <a:moveTo>
                  <a:pt x="0" y="0"/>
                </a:moveTo>
                <a:lnTo>
                  <a:pt x="0" y="809243"/>
                </a:lnTo>
                <a:lnTo>
                  <a:pt x="2763012" y="809243"/>
                </a:lnTo>
                <a:lnTo>
                  <a:pt x="2666759" y="521546"/>
                </a:lnTo>
                <a:lnTo>
                  <a:pt x="2594308" y="278474"/>
                </a:lnTo>
                <a:lnTo>
                  <a:pt x="2548645" y="110376"/>
                </a:lnTo>
                <a:lnTo>
                  <a:pt x="2534944" y="56230"/>
                </a:lnTo>
                <a:lnTo>
                  <a:pt x="1603100" y="56230"/>
                </a:lnTo>
                <a:lnTo>
                  <a:pt x="791787" y="38082"/>
                </a:lnTo>
                <a:lnTo>
                  <a:pt x="217771" y="12793"/>
                </a:lnTo>
                <a:lnTo>
                  <a:pt x="0" y="0"/>
                </a:lnTo>
                <a:close/>
              </a:path>
              <a:path w="2763520" h="809625">
                <a:moveTo>
                  <a:pt x="2532761" y="47599"/>
                </a:moveTo>
                <a:lnTo>
                  <a:pt x="1603100" y="56230"/>
                </a:lnTo>
                <a:lnTo>
                  <a:pt x="2534944" y="56230"/>
                </a:lnTo>
                <a:lnTo>
                  <a:pt x="2532761" y="47599"/>
                </a:lnTo>
                <a:close/>
              </a:path>
            </a:pathLst>
          </a:custGeom>
          <a:solidFill>
            <a:srgbClr val="5CB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90800" y="4706111"/>
            <a:ext cx="6400800" cy="2152015"/>
          </a:xfrm>
          <a:custGeom>
            <a:avLst/>
            <a:gdLst/>
            <a:ahLst/>
            <a:cxnLst/>
            <a:rect l="l" t="t" r="r" b="b"/>
            <a:pathLst>
              <a:path w="6400800" h="2152015">
                <a:moveTo>
                  <a:pt x="1771650" y="0"/>
                </a:moveTo>
                <a:lnTo>
                  <a:pt x="0" y="1313980"/>
                </a:lnTo>
                <a:lnTo>
                  <a:pt x="33932" y="1396700"/>
                </a:lnTo>
                <a:lnTo>
                  <a:pt x="128587" y="1604394"/>
                </a:lnTo>
                <a:lnTo>
                  <a:pt x="273248" y="1876357"/>
                </a:lnTo>
                <a:lnTo>
                  <a:pt x="457200" y="2151887"/>
                </a:lnTo>
                <a:lnTo>
                  <a:pt x="6400800" y="2151887"/>
                </a:lnTo>
                <a:lnTo>
                  <a:pt x="6396037" y="2047000"/>
                </a:lnTo>
                <a:lnTo>
                  <a:pt x="6362700" y="1776972"/>
                </a:lnTo>
                <a:lnTo>
                  <a:pt x="6272212" y="1408753"/>
                </a:lnTo>
                <a:lnTo>
                  <a:pt x="6202579" y="1250902"/>
                </a:lnTo>
                <a:lnTo>
                  <a:pt x="4680346" y="1250902"/>
                </a:lnTo>
                <a:lnTo>
                  <a:pt x="3287166" y="997239"/>
                </a:lnTo>
                <a:lnTo>
                  <a:pt x="1771650" y="0"/>
                </a:lnTo>
                <a:close/>
              </a:path>
              <a:path w="6400800" h="2152015">
                <a:moveTo>
                  <a:pt x="6096000" y="1009294"/>
                </a:moveTo>
                <a:lnTo>
                  <a:pt x="5700266" y="1131437"/>
                </a:lnTo>
                <a:lnTo>
                  <a:pt x="4680346" y="1250902"/>
                </a:lnTo>
                <a:lnTo>
                  <a:pt x="6202579" y="1250902"/>
                </a:lnTo>
                <a:lnTo>
                  <a:pt x="6096000" y="1009294"/>
                </a:lnTo>
                <a:close/>
              </a:path>
            </a:pathLst>
          </a:custGeom>
          <a:solidFill>
            <a:srgbClr val="A8D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311" y="781812"/>
            <a:ext cx="4742815" cy="4866005"/>
          </a:xfrm>
          <a:custGeom>
            <a:avLst/>
            <a:gdLst/>
            <a:ahLst/>
            <a:cxnLst/>
            <a:rect l="l" t="t" r="r" b="b"/>
            <a:pathLst>
              <a:path w="4742815" h="4866005">
                <a:moveTo>
                  <a:pt x="3618865" y="0"/>
                </a:moveTo>
                <a:lnTo>
                  <a:pt x="3447756" y="214719"/>
                </a:lnTo>
                <a:lnTo>
                  <a:pt x="2928461" y="717819"/>
                </a:lnTo>
                <a:lnTo>
                  <a:pt x="2052026" y="1297715"/>
                </a:lnTo>
                <a:lnTo>
                  <a:pt x="809498" y="1742821"/>
                </a:lnTo>
                <a:lnTo>
                  <a:pt x="0" y="3818890"/>
                </a:lnTo>
                <a:lnTo>
                  <a:pt x="177974" y="3954304"/>
                </a:lnTo>
                <a:lnTo>
                  <a:pt x="666654" y="4266504"/>
                </a:lnTo>
                <a:lnTo>
                  <a:pt x="1398174" y="4614428"/>
                </a:lnTo>
                <a:lnTo>
                  <a:pt x="2304668" y="4857013"/>
                </a:lnTo>
                <a:lnTo>
                  <a:pt x="3187850" y="4865948"/>
                </a:lnTo>
                <a:lnTo>
                  <a:pt x="3970115" y="4699892"/>
                </a:lnTo>
                <a:lnTo>
                  <a:pt x="4529161" y="4498122"/>
                </a:lnTo>
                <a:lnTo>
                  <a:pt x="4742688" y="4399915"/>
                </a:lnTo>
                <a:lnTo>
                  <a:pt x="4742688" y="542798"/>
                </a:lnTo>
                <a:lnTo>
                  <a:pt x="4660852" y="479417"/>
                </a:lnTo>
                <a:lnTo>
                  <a:pt x="4430807" y="328549"/>
                </a:lnTo>
                <a:lnTo>
                  <a:pt x="4075747" y="149105"/>
                </a:lnTo>
                <a:lnTo>
                  <a:pt x="3618865" y="0"/>
                </a:lnTo>
                <a:close/>
              </a:path>
            </a:pathLst>
          </a:custGeom>
          <a:solidFill>
            <a:srgbClr val="FFC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00600" y="0"/>
            <a:ext cx="3276600" cy="2409825"/>
          </a:xfrm>
          <a:custGeom>
            <a:avLst/>
            <a:gdLst/>
            <a:ahLst/>
            <a:cxnLst/>
            <a:rect l="l" t="t" r="r" b="b"/>
            <a:pathLst>
              <a:path w="3276600" h="2409825">
                <a:moveTo>
                  <a:pt x="3276600" y="0"/>
                </a:moveTo>
                <a:lnTo>
                  <a:pt x="0" y="0"/>
                </a:lnTo>
                <a:lnTo>
                  <a:pt x="438150" y="2409444"/>
                </a:lnTo>
                <a:lnTo>
                  <a:pt x="1713458" y="1816030"/>
                </a:lnTo>
                <a:lnTo>
                  <a:pt x="2596753" y="1011888"/>
                </a:lnTo>
                <a:lnTo>
                  <a:pt x="3110358" y="304163"/>
                </a:lnTo>
                <a:lnTo>
                  <a:pt x="3276600" y="0"/>
                </a:lnTo>
                <a:close/>
              </a:path>
            </a:pathLst>
          </a:custGeom>
          <a:solidFill>
            <a:srgbClr val="FF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6268085" cy="6400165"/>
          </a:xfrm>
          <a:custGeom>
            <a:avLst/>
            <a:gdLst/>
            <a:ahLst/>
            <a:cxnLst/>
            <a:rect l="l" t="t" r="r" b="b"/>
            <a:pathLst>
              <a:path w="6268085" h="6400165">
                <a:moveTo>
                  <a:pt x="5924296" y="0"/>
                </a:moveTo>
                <a:lnTo>
                  <a:pt x="0" y="0"/>
                </a:lnTo>
                <a:lnTo>
                  <a:pt x="0" y="6108014"/>
                </a:lnTo>
                <a:lnTo>
                  <a:pt x="541111" y="6253236"/>
                </a:lnTo>
                <a:lnTo>
                  <a:pt x="1883346" y="6399837"/>
                </a:lnTo>
                <a:lnTo>
                  <a:pt x="3605057" y="6114218"/>
                </a:lnTo>
                <a:lnTo>
                  <a:pt x="5284597" y="4962779"/>
                </a:lnTo>
                <a:lnTo>
                  <a:pt x="5311562" y="4928908"/>
                </a:lnTo>
                <a:lnTo>
                  <a:pt x="5338193" y="4894542"/>
                </a:lnTo>
                <a:lnTo>
                  <a:pt x="5364487" y="4859688"/>
                </a:lnTo>
                <a:lnTo>
                  <a:pt x="5390441" y="4824354"/>
                </a:lnTo>
                <a:lnTo>
                  <a:pt x="5416056" y="4788546"/>
                </a:lnTo>
                <a:lnTo>
                  <a:pt x="5441328" y="4752273"/>
                </a:lnTo>
                <a:lnTo>
                  <a:pt x="5466257" y="4715542"/>
                </a:lnTo>
                <a:lnTo>
                  <a:pt x="5490839" y="4678360"/>
                </a:lnTo>
                <a:lnTo>
                  <a:pt x="5515074" y="4640734"/>
                </a:lnTo>
                <a:lnTo>
                  <a:pt x="5538961" y="4602672"/>
                </a:lnTo>
                <a:lnTo>
                  <a:pt x="5562496" y="4564182"/>
                </a:lnTo>
                <a:lnTo>
                  <a:pt x="5585679" y="4525271"/>
                </a:lnTo>
                <a:lnTo>
                  <a:pt x="5608507" y="4485945"/>
                </a:lnTo>
                <a:lnTo>
                  <a:pt x="5630979" y="4446213"/>
                </a:lnTo>
                <a:lnTo>
                  <a:pt x="5653094" y="4406083"/>
                </a:lnTo>
                <a:lnTo>
                  <a:pt x="5674849" y="4365560"/>
                </a:lnTo>
                <a:lnTo>
                  <a:pt x="5696242" y="4324654"/>
                </a:lnTo>
                <a:lnTo>
                  <a:pt x="5717273" y="4283371"/>
                </a:lnTo>
                <a:lnTo>
                  <a:pt x="5737939" y="4241718"/>
                </a:lnTo>
                <a:lnTo>
                  <a:pt x="5758238" y="4199703"/>
                </a:lnTo>
                <a:lnTo>
                  <a:pt x="5778169" y="4157334"/>
                </a:lnTo>
                <a:lnTo>
                  <a:pt x="5797730" y="4114618"/>
                </a:lnTo>
                <a:lnTo>
                  <a:pt x="5816920" y="4071562"/>
                </a:lnTo>
                <a:lnTo>
                  <a:pt x="5835736" y="4028173"/>
                </a:lnTo>
                <a:lnTo>
                  <a:pt x="5854177" y="3984460"/>
                </a:lnTo>
                <a:lnTo>
                  <a:pt x="5872241" y="3940429"/>
                </a:lnTo>
                <a:lnTo>
                  <a:pt x="5889926" y="3896088"/>
                </a:lnTo>
                <a:lnTo>
                  <a:pt x="5907231" y="3851445"/>
                </a:lnTo>
                <a:lnTo>
                  <a:pt x="5924154" y="3806506"/>
                </a:lnTo>
                <a:lnTo>
                  <a:pt x="5940693" y="3761279"/>
                </a:lnTo>
                <a:lnTo>
                  <a:pt x="5956847" y="3715771"/>
                </a:lnTo>
                <a:lnTo>
                  <a:pt x="5972613" y="3669991"/>
                </a:lnTo>
                <a:lnTo>
                  <a:pt x="5987990" y="3623945"/>
                </a:lnTo>
                <a:lnTo>
                  <a:pt x="6002977" y="3577640"/>
                </a:lnTo>
                <a:lnTo>
                  <a:pt x="6017571" y="3531085"/>
                </a:lnTo>
                <a:lnTo>
                  <a:pt x="6031770" y="3484286"/>
                </a:lnTo>
                <a:lnTo>
                  <a:pt x="6045574" y="3437252"/>
                </a:lnTo>
                <a:lnTo>
                  <a:pt x="6058980" y="3389988"/>
                </a:lnTo>
                <a:lnTo>
                  <a:pt x="6071986" y="3342504"/>
                </a:lnTo>
                <a:lnTo>
                  <a:pt x="6084591" y="3294805"/>
                </a:lnTo>
                <a:lnTo>
                  <a:pt x="6096794" y="3246900"/>
                </a:lnTo>
                <a:lnTo>
                  <a:pt x="6108591" y="3198796"/>
                </a:lnTo>
                <a:lnTo>
                  <a:pt x="6119982" y="3150501"/>
                </a:lnTo>
                <a:lnTo>
                  <a:pt x="6130966" y="3102021"/>
                </a:lnTo>
                <a:lnTo>
                  <a:pt x="6141539" y="3053365"/>
                </a:lnTo>
                <a:lnTo>
                  <a:pt x="6151700" y="3004539"/>
                </a:lnTo>
                <a:lnTo>
                  <a:pt x="6161449" y="2955551"/>
                </a:lnTo>
                <a:lnTo>
                  <a:pt x="6170782" y="2906409"/>
                </a:lnTo>
                <a:lnTo>
                  <a:pt x="6179698" y="2857119"/>
                </a:lnTo>
                <a:lnTo>
                  <a:pt x="6188196" y="2807690"/>
                </a:lnTo>
                <a:lnTo>
                  <a:pt x="6196274" y="2758128"/>
                </a:lnTo>
                <a:lnTo>
                  <a:pt x="6203929" y="2708442"/>
                </a:lnTo>
                <a:lnTo>
                  <a:pt x="6211161" y="2658638"/>
                </a:lnTo>
                <a:lnTo>
                  <a:pt x="6217967" y="2608723"/>
                </a:lnTo>
                <a:lnTo>
                  <a:pt x="6224346" y="2558706"/>
                </a:lnTo>
                <a:lnTo>
                  <a:pt x="6230297" y="2508594"/>
                </a:lnTo>
                <a:lnTo>
                  <a:pt x="6235816" y="2458394"/>
                </a:lnTo>
                <a:lnTo>
                  <a:pt x="6240903" y="2408113"/>
                </a:lnTo>
                <a:lnTo>
                  <a:pt x="6245556" y="2357759"/>
                </a:lnTo>
                <a:lnTo>
                  <a:pt x="6249773" y="2307340"/>
                </a:lnTo>
                <a:lnTo>
                  <a:pt x="6253552" y="2256862"/>
                </a:lnTo>
                <a:lnTo>
                  <a:pt x="6256892" y="2206334"/>
                </a:lnTo>
                <a:lnTo>
                  <a:pt x="6259791" y="2155762"/>
                </a:lnTo>
                <a:lnTo>
                  <a:pt x="6262247" y="2105153"/>
                </a:lnTo>
                <a:lnTo>
                  <a:pt x="6264258" y="2054517"/>
                </a:lnTo>
                <a:lnTo>
                  <a:pt x="6265823" y="2003859"/>
                </a:lnTo>
                <a:lnTo>
                  <a:pt x="6266940" y="1953187"/>
                </a:lnTo>
                <a:lnTo>
                  <a:pt x="6267607" y="1902508"/>
                </a:lnTo>
                <a:lnTo>
                  <a:pt x="6267823" y="1851831"/>
                </a:lnTo>
                <a:lnTo>
                  <a:pt x="6267585" y="1801162"/>
                </a:lnTo>
                <a:lnTo>
                  <a:pt x="6266893" y="1750509"/>
                </a:lnTo>
                <a:lnTo>
                  <a:pt x="6265743" y="1699879"/>
                </a:lnTo>
                <a:lnTo>
                  <a:pt x="6264136" y="1649280"/>
                </a:lnTo>
                <a:lnTo>
                  <a:pt x="6262068" y="1598718"/>
                </a:lnTo>
                <a:lnTo>
                  <a:pt x="6259538" y="1548203"/>
                </a:lnTo>
                <a:lnTo>
                  <a:pt x="6256544" y="1497740"/>
                </a:lnTo>
                <a:lnTo>
                  <a:pt x="6253085" y="1447337"/>
                </a:lnTo>
                <a:lnTo>
                  <a:pt x="6249159" y="1397001"/>
                </a:lnTo>
                <a:lnTo>
                  <a:pt x="6244764" y="1346741"/>
                </a:lnTo>
                <a:lnTo>
                  <a:pt x="6239899" y="1296564"/>
                </a:lnTo>
                <a:lnTo>
                  <a:pt x="6234561" y="1246476"/>
                </a:lnTo>
                <a:lnTo>
                  <a:pt x="6228749" y="1196485"/>
                </a:lnTo>
                <a:lnTo>
                  <a:pt x="6222461" y="1146599"/>
                </a:lnTo>
                <a:lnTo>
                  <a:pt x="6215696" y="1096826"/>
                </a:lnTo>
                <a:lnTo>
                  <a:pt x="6208451" y="1047171"/>
                </a:lnTo>
                <a:lnTo>
                  <a:pt x="6200725" y="997644"/>
                </a:lnTo>
                <a:lnTo>
                  <a:pt x="6192517" y="948251"/>
                </a:lnTo>
                <a:lnTo>
                  <a:pt x="6183824" y="898999"/>
                </a:lnTo>
                <a:lnTo>
                  <a:pt x="6174645" y="849897"/>
                </a:lnTo>
                <a:lnTo>
                  <a:pt x="6164977" y="800951"/>
                </a:lnTo>
                <a:lnTo>
                  <a:pt x="6154821" y="752170"/>
                </a:lnTo>
                <a:lnTo>
                  <a:pt x="6144172" y="703559"/>
                </a:lnTo>
                <a:lnTo>
                  <a:pt x="6133031" y="655127"/>
                </a:lnTo>
                <a:lnTo>
                  <a:pt x="6121394" y="606882"/>
                </a:lnTo>
                <a:lnTo>
                  <a:pt x="6109261" y="558830"/>
                </a:lnTo>
                <a:lnTo>
                  <a:pt x="6096630" y="510979"/>
                </a:lnTo>
                <a:lnTo>
                  <a:pt x="6083499" y="463336"/>
                </a:lnTo>
                <a:lnTo>
                  <a:pt x="6069865" y="415909"/>
                </a:lnTo>
                <a:lnTo>
                  <a:pt x="6055728" y="368705"/>
                </a:lnTo>
                <a:lnTo>
                  <a:pt x="6041086" y="321732"/>
                </a:lnTo>
                <a:lnTo>
                  <a:pt x="6025937" y="274997"/>
                </a:lnTo>
                <a:lnTo>
                  <a:pt x="6010279" y="228508"/>
                </a:lnTo>
                <a:lnTo>
                  <a:pt x="5994110" y="182271"/>
                </a:lnTo>
                <a:lnTo>
                  <a:pt x="5977429" y="136294"/>
                </a:lnTo>
                <a:lnTo>
                  <a:pt x="5960234" y="90585"/>
                </a:lnTo>
                <a:lnTo>
                  <a:pt x="5942524" y="45151"/>
                </a:lnTo>
                <a:lnTo>
                  <a:pt x="5924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6066154" cy="6228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51459" y="1523"/>
            <a:ext cx="0" cy="6015355"/>
          </a:xfrm>
          <a:custGeom>
            <a:avLst/>
            <a:gdLst/>
            <a:ahLst/>
            <a:cxnLst/>
            <a:rect l="l" t="t" r="r" b="b"/>
            <a:pathLst>
              <a:path h="6015355">
                <a:moveTo>
                  <a:pt x="0" y="0"/>
                </a:moveTo>
                <a:lnTo>
                  <a:pt x="0" y="601522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192" y="1523"/>
            <a:ext cx="5821680" cy="622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337816" y="236220"/>
            <a:ext cx="0" cy="5948680"/>
          </a:xfrm>
          <a:custGeom>
            <a:avLst/>
            <a:gdLst/>
            <a:ahLst/>
            <a:cxnLst/>
            <a:rect l="l" t="t" r="r" b="b"/>
            <a:pathLst>
              <a:path h="5948680">
                <a:moveTo>
                  <a:pt x="0" y="0"/>
                </a:moveTo>
                <a:lnTo>
                  <a:pt x="0" y="594817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3279" y="1523"/>
            <a:ext cx="0" cy="5972810"/>
          </a:xfrm>
          <a:custGeom>
            <a:avLst/>
            <a:gdLst/>
            <a:ahLst/>
            <a:cxnLst/>
            <a:rect l="l" t="t" r="r" b="b"/>
            <a:pathLst>
              <a:path h="5972810">
                <a:moveTo>
                  <a:pt x="0" y="0"/>
                </a:moveTo>
                <a:lnTo>
                  <a:pt x="0" y="597255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427220" y="1523"/>
            <a:ext cx="0" cy="5450205"/>
          </a:xfrm>
          <a:custGeom>
            <a:avLst/>
            <a:gdLst/>
            <a:ahLst/>
            <a:cxnLst/>
            <a:rect l="l" t="t" r="r" b="b"/>
            <a:pathLst>
              <a:path h="5450205">
                <a:moveTo>
                  <a:pt x="0" y="0"/>
                </a:moveTo>
                <a:lnTo>
                  <a:pt x="0" y="54498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95" y="252984"/>
            <a:ext cx="5814060" cy="0"/>
          </a:xfrm>
          <a:custGeom>
            <a:avLst/>
            <a:gdLst/>
            <a:ahLst/>
            <a:cxnLst/>
            <a:rect l="l" t="t" r="r" b="b"/>
            <a:pathLst>
              <a:path w="5814060">
                <a:moveTo>
                  <a:pt x="581406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2191" y="1324355"/>
            <a:ext cx="6009132" cy="12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095" y="1318260"/>
            <a:ext cx="6002020" cy="0"/>
          </a:xfrm>
          <a:custGeom>
            <a:avLst/>
            <a:gdLst/>
            <a:ahLst/>
            <a:cxnLst/>
            <a:rect l="l" t="t" r="r" b="b"/>
            <a:pathLst>
              <a:path w="6002020">
                <a:moveTo>
                  <a:pt x="600151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095" y="238353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10">
                <a:moveTo>
                  <a:pt x="601065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192" y="3456432"/>
            <a:ext cx="5809488" cy="12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6095" y="3450335"/>
            <a:ext cx="5801995" cy="0"/>
          </a:xfrm>
          <a:custGeom>
            <a:avLst/>
            <a:gdLst/>
            <a:ahLst/>
            <a:cxnLst/>
            <a:rect l="l" t="t" r="r" b="b"/>
            <a:pathLst>
              <a:path w="5801995">
                <a:moveTo>
                  <a:pt x="58018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2192" y="4520184"/>
            <a:ext cx="5327904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095" y="4514088"/>
            <a:ext cx="5320665" cy="0"/>
          </a:xfrm>
          <a:custGeom>
            <a:avLst/>
            <a:gdLst/>
            <a:ahLst/>
            <a:cxnLst/>
            <a:rect l="l" t="t" r="r" b="b"/>
            <a:pathLst>
              <a:path w="5320665">
                <a:moveTo>
                  <a:pt x="53202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2192" y="5588508"/>
            <a:ext cx="4226052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095" y="5582411"/>
            <a:ext cx="4218940" cy="0"/>
          </a:xfrm>
          <a:custGeom>
            <a:avLst/>
            <a:gdLst/>
            <a:ahLst/>
            <a:cxnLst/>
            <a:rect l="l" t="t" r="r" b="b"/>
            <a:pathLst>
              <a:path w="4218940">
                <a:moveTo>
                  <a:pt x="421843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2192" y="12191"/>
            <a:ext cx="6018276" cy="4245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362200" y="277368"/>
            <a:ext cx="1013460" cy="1026160"/>
          </a:xfrm>
          <a:custGeom>
            <a:avLst/>
            <a:gdLst/>
            <a:ahLst/>
            <a:cxnLst/>
            <a:rect l="l" t="t" r="r" b="b"/>
            <a:pathLst>
              <a:path w="1013460" h="1026160">
                <a:moveTo>
                  <a:pt x="0" y="1025651"/>
                </a:moveTo>
                <a:lnTo>
                  <a:pt x="1013460" y="1025651"/>
                </a:lnTo>
                <a:lnTo>
                  <a:pt x="1013460" y="0"/>
                </a:lnTo>
                <a:lnTo>
                  <a:pt x="0" y="0"/>
                </a:lnTo>
                <a:lnTo>
                  <a:pt x="0" y="1025651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86511" y="2427732"/>
            <a:ext cx="1012190" cy="1026160"/>
          </a:xfrm>
          <a:custGeom>
            <a:avLst/>
            <a:gdLst/>
            <a:ahLst/>
            <a:cxnLst/>
            <a:rect l="l" t="t" r="r" b="b"/>
            <a:pathLst>
              <a:path w="1012190" h="1026160">
                <a:moveTo>
                  <a:pt x="0" y="1025651"/>
                </a:moveTo>
                <a:lnTo>
                  <a:pt x="1011936" y="1025651"/>
                </a:lnTo>
                <a:lnTo>
                  <a:pt x="1011936" y="0"/>
                </a:lnTo>
                <a:lnTo>
                  <a:pt x="0" y="0"/>
                </a:lnTo>
                <a:lnTo>
                  <a:pt x="0" y="1025651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271272"/>
            <a:ext cx="251460" cy="1026160"/>
          </a:xfrm>
          <a:custGeom>
            <a:avLst/>
            <a:gdLst/>
            <a:ahLst/>
            <a:cxnLst/>
            <a:rect l="l" t="t" r="r" b="b"/>
            <a:pathLst>
              <a:path w="251460" h="1026160">
                <a:moveTo>
                  <a:pt x="0" y="1025651"/>
                </a:moveTo>
                <a:lnTo>
                  <a:pt x="251460" y="1025651"/>
                </a:lnTo>
                <a:lnTo>
                  <a:pt x="251460" y="0"/>
                </a:lnTo>
                <a:lnTo>
                  <a:pt x="0" y="0"/>
                </a:lnTo>
                <a:lnTo>
                  <a:pt x="0" y="1025651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331975" y="1523"/>
            <a:ext cx="1013460" cy="234950"/>
          </a:xfrm>
          <a:custGeom>
            <a:avLst/>
            <a:gdLst/>
            <a:ahLst/>
            <a:cxnLst/>
            <a:rect l="l" t="t" r="r" b="b"/>
            <a:pathLst>
              <a:path w="1013460" h="234950">
                <a:moveTo>
                  <a:pt x="0" y="234696"/>
                </a:moveTo>
                <a:lnTo>
                  <a:pt x="1013460" y="234696"/>
                </a:lnTo>
                <a:lnTo>
                  <a:pt x="1013460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2365248" y="4541520"/>
            <a:ext cx="1010919" cy="1033780"/>
          </a:xfrm>
          <a:custGeom>
            <a:avLst/>
            <a:gdLst/>
            <a:ahLst/>
            <a:cxnLst/>
            <a:rect l="l" t="t" r="r" b="b"/>
            <a:pathLst>
              <a:path w="1010920" h="1033779">
                <a:moveTo>
                  <a:pt x="1004062" y="0"/>
                </a:moveTo>
                <a:lnTo>
                  <a:pt x="0" y="0"/>
                </a:lnTo>
                <a:lnTo>
                  <a:pt x="0" y="1023746"/>
                </a:lnTo>
                <a:lnTo>
                  <a:pt x="1010412" y="1033271"/>
                </a:lnTo>
                <a:lnTo>
                  <a:pt x="1004062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286511" y="2435351"/>
            <a:ext cx="1012190" cy="1026160"/>
          </a:xfrm>
          <a:custGeom>
            <a:avLst/>
            <a:gdLst/>
            <a:ahLst/>
            <a:cxnLst/>
            <a:rect l="l" t="t" r="r" b="b"/>
            <a:pathLst>
              <a:path w="1012190" h="1026160">
                <a:moveTo>
                  <a:pt x="0" y="1025651"/>
                </a:moveTo>
                <a:lnTo>
                  <a:pt x="1011936" y="1025651"/>
                </a:lnTo>
                <a:lnTo>
                  <a:pt x="1011936" y="0"/>
                </a:lnTo>
                <a:lnTo>
                  <a:pt x="0" y="0"/>
                </a:lnTo>
                <a:lnTo>
                  <a:pt x="0" y="1025651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505549"/>
            <a:ext cx="1434465" cy="1352550"/>
          </a:xfrm>
          <a:custGeom>
            <a:avLst/>
            <a:gdLst/>
            <a:ahLst/>
            <a:cxnLst/>
            <a:rect l="l" t="t" r="r" b="b"/>
            <a:pathLst>
              <a:path w="1434465" h="1352550">
                <a:moveTo>
                  <a:pt x="0" y="0"/>
                </a:moveTo>
                <a:lnTo>
                  <a:pt x="0" y="1352447"/>
                </a:lnTo>
                <a:lnTo>
                  <a:pt x="1434321" y="1352447"/>
                </a:lnTo>
                <a:lnTo>
                  <a:pt x="1322822" y="1291892"/>
                </a:lnTo>
                <a:lnTo>
                  <a:pt x="1012164" y="1075138"/>
                </a:lnTo>
                <a:lnTo>
                  <a:pt x="553564" y="657951"/>
                </a:lnTo>
                <a:lnTo>
                  <a:pt x="0" y="0"/>
                </a:lnTo>
                <a:close/>
              </a:path>
            </a:pathLst>
          </a:custGeom>
          <a:solidFill>
            <a:srgbClr val="5CB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27304" y="0"/>
            <a:ext cx="0" cy="5910580"/>
          </a:xfrm>
          <a:custGeom>
            <a:avLst/>
            <a:gdLst/>
            <a:ahLst/>
            <a:cxnLst/>
            <a:rect l="l" t="t" r="r" b="b"/>
            <a:pathLst>
              <a:path h="5910580">
                <a:moveTo>
                  <a:pt x="0" y="0"/>
                </a:moveTo>
                <a:lnTo>
                  <a:pt x="0" y="5910072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95" y="0"/>
            <a:ext cx="5198364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9837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34355" y="388620"/>
            <a:ext cx="0" cy="6469380"/>
          </a:xfrm>
          <a:custGeom>
            <a:avLst/>
            <a:gdLst/>
            <a:ahLst/>
            <a:cxnLst/>
            <a:rect l="l" t="t" r="r" b="b"/>
            <a:pathLst>
              <a:path h="6469380">
                <a:moveTo>
                  <a:pt x="0" y="0"/>
                </a:moveTo>
                <a:lnTo>
                  <a:pt x="0" y="646937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286500" y="618744"/>
            <a:ext cx="0" cy="6239510"/>
          </a:xfrm>
          <a:custGeom>
            <a:avLst/>
            <a:gdLst/>
            <a:ahLst/>
            <a:cxnLst/>
            <a:rect l="l" t="t" r="r" b="b"/>
            <a:pathLst>
              <a:path h="6239509">
                <a:moveTo>
                  <a:pt x="0" y="0"/>
                </a:moveTo>
                <a:lnTo>
                  <a:pt x="0" y="6239253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438643" y="772668"/>
            <a:ext cx="0" cy="6085840"/>
          </a:xfrm>
          <a:custGeom>
            <a:avLst/>
            <a:gdLst/>
            <a:ahLst/>
            <a:cxnLst/>
            <a:rect l="l" t="t" r="r" b="b"/>
            <a:pathLst>
              <a:path h="6085840">
                <a:moveTo>
                  <a:pt x="0" y="0"/>
                </a:moveTo>
                <a:lnTo>
                  <a:pt x="0" y="608532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096" y="629410"/>
            <a:ext cx="9137903" cy="6228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592311" y="900683"/>
            <a:ext cx="0" cy="5957570"/>
          </a:xfrm>
          <a:custGeom>
            <a:avLst/>
            <a:gdLst/>
            <a:ahLst/>
            <a:cxnLst/>
            <a:rect l="l" t="t" r="r" b="b"/>
            <a:pathLst>
              <a:path h="5957570">
                <a:moveTo>
                  <a:pt x="0" y="0"/>
                </a:moveTo>
                <a:lnTo>
                  <a:pt x="0" y="5957313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419100"/>
            <a:ext cx="5191125" cy="0"/>
          </a:xfrm>
          <a:custGeom>
            <a:avLst/>
            <a:gdLst/>
            <a:ahLst/>
            <a:cxnLst/>
            <a:rect l="l" t="t" r="r" b="b"/>
            <a:pathLst>
              <a:path w="5191125">
                <a:moveTo>
                  <a:pt x="519074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154076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096" y="2671572"/>
            <a:ext cx="9137903" cy="12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266547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144" y="3793236"/>
            <a:ext cx="9134856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047" y="3787140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144" y="4917948"/>
            <a:ext cx="9134856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047" y="4911852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99516" y="6041135"/>
            <a:ext cx="8430768" cy="12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93419" y="6035040"/>
            <a:ext cx="8423275" cy="0"/>
          </a:xfrm>
          <a:custGeom>
            <a:avLst/>
            <a:gdLst/>
            <a:ahLst/>
            <a:cxnLst/>
            <a:rect l="l" t="t" r="r" b="b"/>
            <a:pathLst>
              <a:path w="8423275">
                <a:moveTo>
                  <a:pt x="842314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005071" y="2692907"/>
            <a:ext cx="1129665" cy="1079500"/>
          </a:xfrm>
          <a:custGeom>
            <a:avLst/>
            <a:gdLst/>
            <a:ahLst/>
            <a:cxnLst/>
            <a:rect l="l" t="t" r="r" b="b"/>
            <a:pathLst>
              <a:path w="1129664" h="1079500">
                <a:moveTo>
                  <a:pt x="0" y="1078991"/>
                </a:moveTo>
                <a:lnTo>
                  <a:pt x="1129284" y="1078991"/>
                </a:lnTo>
                <a:lnTo>
                  <a:pt x="1129284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solidFill>
            <a:srgbClr val="FFFFFF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459980" y="4937759"/>
            <a:ext cx="1120140" cy="1079500"/>
          </a:xfrm>
          <a:custGeom>
            <a:avLst/>
            <a:gdLst/>
            <a:ahLst/>
            <a:cxnLst/>
            <a:rect l="l" t="t" r="r" b="b"/>
            <a:pathLst>
              <a:path w="1120140" h="1079500">
                <a:moveTo>
                  <a:pt x="0" y="1078992"/>
                </a:moveTo>
                <a:lnTo>
                  <a:pt x="1120140" y="1078992"/>
                </a:lnTo>
                <a:lnTo>
                  <a:pt x="1120140" y="0"/>
                </a:lnTo>
                <a:lnTo>
                  <a:pt x="0" y="0"/>
                </a:lnTo>
                <a:lnTo>
                  <a:pt x="0" y="1078992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48640" y="3808476"/>
            <a:ext cx="1129665" cy="1079500"/>
          </a:xfrm>
          <a:custGeom>
            <a:avLst/>
            <a:gdLst/>
            <a:ahLst/>
            <a:cxnLst/>
            <a:rect l="l" t="t" r="r" b="b"/>
            <a:pathLst>
              <a:path w="1129664" h="1079500">
                <a:moveTo>
                  <a:pt x="0" y="1078992"/>
                </a:moveTo>
                <a:lnTo>
                  <a:pt x="1129284" y="1078992"/>
                </a:lnTo>
                <a:lnTo>
                  <a:pt x="1129284" y="0"/>
                </a:lnTo>
                <a:lnTo>
                  <a:pt x="0" y="0"/>
                </a:lnTo>
                <a:lnTo>
                  <a:pt x="0" y="1078992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307835" y="6063995"/>
            <a:ext cx="1127760" cy="794385"/>
          </a:xfrm>
          <a:custGeom>
            <a:avLst/>
            <a:gdLst/>
            <a:ahLst/>
            <a:cxnLst/>
            <a:rect l="l" t="t" r="r" b="b"/>
            <a:pathLst>
              <a:path w="1127759" h="794384">
                <a:moveTo>
                  <a:pt x="1127760" y="794001"/>
                </a:moveTo>
                <a:lnTo>
                  <a:pt x="1127760" y="0"/>
                </a:lnTo>
                <a:lnTo>
                  <a:pt x="0" y="0"/>
                </a:lnTo>
                <a:lnTo>
                  <a:pt x="0" y="794001"/>
                </a:lnTo>
                <a:lnTo>
                  <a:pt x="1127760" y="794001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846832" y="0"/>
            <a:ext cx="1127760" cy="405765"/>
          </a:xfrm>
          <a:custGeom>
            <a:avLst/>
            <a:gdLst/>
            <a:ahLst/>
            <a:cxnLst/>
            <a:rect l="l" t="t" r="r" b="b"/>
            <a:pathLst>
              <a:path w="1127760" h="405765">
                <a:moveTo>
                  <a:pt x="0" y="405384"/>
                </a:moveTo>
                <a:lnTo>
                  <a:pt x="1127759" y="405384"/>
                </a:lnTo>
                <a:lnTo>
                  <a:pt x="1127759" y="0"/>
                </a:lnTo>
                <a:lnTo>
                  <a:pt x="0" y="0"/>
                </a:lnTo>
                <a:lnTo>
                  <a:pt x="0" y="405384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852927" y="4939284"/>
            <a:ext cx="1120140" cy="1079500"/>
          </a:xfrm>
          <a:custGeom>
            <a:avLst/>
            <a:gdLst/>
            <a:ahLst/>
            <a:cxnLst/>
            <a:rect l="l" t="t" r="r" b="b"/>
            <a:pathLst>
              <a:path w="1120139" h="1079500">
                <a:moveTo>
                  <a:pt x="0" y="1078991"/>
                </a:moveTo>
                <a:lnTo>
                  <a:pt x="1120139" y="1078991"/>
                </a:lnTo>
                <a:lnTo>
                  <a:pt x="1120139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300215" y="1566672"/>
            <a:ext cx="1122045" cy="1079500"/>
          </a:xfrm>
          <a:custGeom>
            <a:avLst/>
            <a:gdLst/>
            <a:ahLst/>
            <a:cxnLst/>
            <a:rect l="l" t="t" r="r" b="b"/>
            <a:pathLst>
              <a:path w="1122045" h="1079500">
                <a:moveTo>
                  <a:pt x="0" y="1078991"/>
                </a:moveTo>
                <a:lnTo>
                  <a:pt x="1121664" y="1078991"/>
                </a:lnTo>
                <a:lnTo>
                  <a:pt x="1121664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041647" y="0"/>
            <a:ext cx="5102860" cy="739140"/>
          </a:xfrm>
          <a:custGeom>
            <a:avLst/>
            <a:gdLst/>
            <a:ahLst/>
            <a:cxnLst/>
            <a:rect l="l" t="t" r="r" b="b"/>
            <a:pathLst>
              <a:path w="5102859" h="739140">
                <a:moveTo>
                  <a:pt x="5102352" y="0"/>
                </a:moveTo>
                <a:lnTo>
                  <a:pt x="0" y="0"/>
                </a:lnTo>
                <a:lnTo>
                  <a:pt x="377505" y="100810"/>
                </a:lnTo>
                <a:lnTo>
                  <a:pt x="1432131" y="330422"/>
                </a:lnTo>
                <a:lnTo>
                  <a:pt x="3047041" y="579608"/>
                </a:lnTo>
                <a:lnTo>
                  <a:pt x="5102352" y="738903"/>
                </a:lnTo>
                <a:lnTo>
                  <a:pt x="5102352" y="0"/>
                </a:lnTo>
                <a:close/>
              </a:path>
            </a:pathLst>
          </a:custGeom>
          <a:solidFill>
            <a:srgbClr val="A8D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434582" y="0"/>
            <a:ext cx="2709417" cy="18627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5596094"/>
            <a:ext cx="1423797" cy="12619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505549"/>
            <a:ext cx="1434465" cy="1352550"/>
          </a:xfrm>
          <a:custGeom>
            <a:avLst/>
            <a:gdLst/>
            <a:ahLst/>
            <a:cxnLst/>
            <a:rect l="l" t="t" r="r" b="b"/>
            <a:pathLst>
              <a:path w="1434465" h="1352550">
                <a:moveTo>
                  <a:pt x="0" y="0"/>
                </a:moveTo>
                <a:lnTo>
                  <a:pt x="0" y="1352447"/>
                </a:lnTo>
                <a:lnTo>
                  <a:pt x="1434321" y="1352447"/>
                </a:lnTo>
                <a:lnTo>
                  <a:pt x="1322822" y="1291892"/>
                </a:lnTo>
                <a:lnTo>
                  <a:pt x="1012164" y="1075138"/>
                </a:lnTo>
                <a:lnTo>
                  <a:pt x="553564" y="657951"/>
                </a:lnTo>
                <a:lnTo>
                  <a:pt x="0" y="0"/>
                </a:lnTo>
                <a:close/>
              </a:path>
            </a:pathLst>
          </a:custGeom>
          <a:solidFill>
            <a:srgbClr val="5CB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27304" y="0"/>
            <a:ext cx="0" cy="5910580"/>
          </a:xfrm>
          <a:custGeom>
            <a:avLst/>
            <a:gdLst/>
            <a:ahLst/>
            <a:cxnLst/>
            <a:rect l="l" t="t" r="r" b="b"/>
            <a:pathLst>
              <a:path h="5910580">
                <a:moveTo>
                  <a:pt x="0" y="0"/>
                </a:moveTo>
                <a:lnTo>
                  <a:pt x="0" y="5910072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95" y="0"/>
            <a:ext cx="5198364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9837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34355" y="388620"/>
            <a:ext cx="0" cy="6469380"/>
          </a:xfrm>
          <a:custGeom>
            <a:avLst/>
            <a:gdLst/>
            <a:ahLst/>
            <a:cxnLst/>
            <a:rect l="l" t="t" r="r" b="b"/>
            <a:pathLst>
              <a:path h="6469380">
                <a:moveTo>
                  <a:pt x="0" y="0"/>
                </a:moveTo>
                <a:lnTo>
                  <a:pt x="0" y="646937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286500" y="618744"/>
            <a:ext cx="0" cy="6239510"/>
          </a:xfrm>
          <a:custGeom>
            <a:avLst/>
            <a:gdLst/>
            <a:ahLst/>
            <a:cxnLst/>
            <a:rect l="l" t="t" r="r" b="b"/>
            <a:pathLst>
              <a:path h="6239509">
                <a:moveTo>
                  <a:pt x="0" y="0"/>
                </a:moveTo>
                <a:lnTo>
                  <a:pt x="0" y="6239253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438643" y="772668"/>
            <a:ext cx="0" cy="6085840"/>
          </a:xfrm>
          <a:custGeom>
            <a:avLst/>
            <a:gdLst/>
            <a:ahLst/>
            <a:cxnLst/>
            <a:rect l="l" t="t" r="r" b="b"/>
            <a:pathLst>
              <a:path h="6085840">
                <a:moveTo>
                  <a:pt x="0" y="0"/>
                </a:moveTo>
                <a:lnTo>
                  <a:pt x="0" y="608532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096" y="629410"/>
            <a:ext cx="9137903" cy="6228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592311" y="900683"/>
            <a:ext cx="0" cy="5957570"/>
          </a:xfrm>
          <a:custGeom>
            <a:avLst/>
            <a:gdLst/>
            <a:ahLst/>
            <a:cxnLst/>
            <a:rect l="l" t="t" r="r" b="b"/>
            <a:pathLst>
              <a:path h="5957570">
                <a:moveTo>
                  <a:pt x="0" y="0"/>
                </a:moveTo>
                <a:lnTo>
                  <a:pt x="0" y="5957313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419100"/>
            <a:ext cx="5191125" cy="0"/>
          </a:xfrm>
          <a:custGeom>
            <a:avLst/>
            <a:gdLst/>
            <a:ahLst/>
            <a:cxnLst/>
            <a:rect l="l" t="t" r="r" b="b"/>
            <a:pathLst>
              <a:path w="5191125">
                <a:moveTo>
                  <a:pt x="519074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154076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096" y="2671572"/>
            <a:ext cx="9137903" cy="12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266547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144" y="3793236"/>
            <a:ext cx="9134856" cy="12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047" y="3787140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144" y="4917948"/>
            <a:ext cx="9134856" cy="12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047" y="4911852"/>
            <a:ext cx="9141460" cy="0"/>
          </a:xfrm>
          <a:custGeom>
            <a:avLst/>
            <a:gdLst/>
            <a:ahLst/>
            <a:cxnLst/>
            <a:rect l="l" t="t" r="r" b="b"/>
            <a:pathLst>
              <a:path w="9141460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699516" y="6041135"/>
            <a:ext cx="8430768" cy="12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93419" y="6035040"/>
            <a:ext cx="8423275" cy="0"/>
          </a:xfrm>
          <a:custGeom>
            <a:avLst/>
            <a:gdLst/>
            <a:ahLst/>
            <a:cxnLst/>
            <a:rect l="l" t="t" r="r" b="b"/>
            <a:pathLst>
              <a:path w="8423275">
                <a:moveTo>
                  <a:pt x="842314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005071" y="2692907"/>
            <a:ext cx="1129665" cy="1079500"/>
          </a:xfrm>
          <a:custGeom>
            <a:avLst/>
            <a:gdLst/>
            <a:ahLst/>
            <a:cxnLst/>
            <a:rect l="l" t="t" r="r" b="b"/>
            <a:pathLst>
              <a:path w="1129664" h="1079500">
                <a:moveTo>
                  <a:pt x="0" y="1078991"/>
                </a:moveTo>
                <a:lnTo>
                  <a:pt x="1129284" y="1078991"/>
                </a:lnTo>
                <a:lnTo>
                  <a:pt x="1129284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solidFill>
            <a:srgbClr val="FFFFFF">
              <a:alpha val="2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459980" y="4937759"/>
            <a:ext cx="1120140" cy="1079500"/>
          </a:xfrm>
          <a:custGeom>
            <a:avLst/>
            <a:gdLst/>
            <a:ahLst/>
            <a:cxnLst/>
            <a:rect l="l" t="t" r="r" b="b"/>
            <a:pathLst>
              <a:path w="1120140" h="1079500">
                <a:moveTo>
                  <a:pt x="0" y="1078992"/>
                </a:moveTo>
                <a:lnTo>
                  <a:pt x="1120140" y="1078992"/>
                </a:lnTo>
                <a:lnTo>
                  <a:pt x="1120140" y="0"/>
                </a:lnTo>
                <a:lnTo>
                  <a:pt x="0" y="0"/>
                </a:lnTo>
                <a:lnTo>
                  <a:pt x="0" y="1078992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48640" y="3808476"/>
            <a:ext cx="1129665" cy="1079500"/>
          </a:xfrm>
          <a:custGeom>
            <a:avLst/>
            <a:gdLst/>
            <a:ahLst/>
            <a:cxnLst/>
            <a:rect l="l" t="t" r="r" b="b"/>
            <a:pathLst>
              <a:path w="1129664" h="1079500">
                <a:moveTo>
                  <a:pt x="0" y="1078992"/>
                </a:moveTo>
                <a:lnTo>
                  <a:pt x="1129284" y="1078992"/>
                </a:lnTo>
                <a:lnTo>
                  <a:pt x="1129284" y="0"/>
                </a:lnTo>
                <a:lnTo>
                  <a:pt x="0" y="0"/>
                </a:lnTo>
                <a:lnTo>
                  <a:pt x="0" y="1078992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307835" y="6063995"/>
            <a:ext cx="1127760" cy="794385"/>
          </a:xfrm>
          <a:custGeom>
            <a:avLst/>
            <a:gdLst/>
            <a:ahLst/>
            <a:cxnLst/>
            <a:rect l="l" t="t" r="r" b="b"/>
            <a:pathLst>
              <a:path w="1127759" h="794384">
                <a:moveTo>
                  <a:pt x="1127760" y="794001"/>
                </a:moveTo>
                <a:lnTo>
                  <a:pt x="1127760" y="0"/>
                </a:lnTo>
                <a:lnTo>
                  <a:pt x="0" y="0"/>
                </a:lnTo>
                <a:lnTo>
                  <a:pt x="0" y="794001"/>
                </a:lnTo>
                <a:lnTo>
                  <a:pt x="1127760" y="794001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846832" y="0"/>
            <a:ext cx="1127760" cy="405765"/>
          </a:xfrm>
          <a:custGeom>
            <a:avLst/>
            <a:gdLst/>
            <a:ahLst/>
            <a:cxnLst/>
            <a:rect l="l" t="t" r="r" b="b"/>
            <a:pathLst>
              <a:path w="1127760" h="405765">
                <a:moveTo>
                  <a:pt x="0" y="405384"/>
                </a:moveTo>
                <a:lnTo>
                  <a:pt x="1127759" y="405384"/>
                </a:lnTo>
                <a:lnTo>
                  <a:pt x="1127759" y="0"/>
                </a:lnTo>
                <a:lnTo>
                  <a:pt x="0" y="0"/>
                </a:lnTo>
                <a:lnTo>
                  <a:pt x="0" y="405384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2852927" y="4939284"/>
            <a:ext cx="1120140" cy="1079500"/>
          </a:xfrm>
          <a:custGeom>
            <a:avLst/>
            <a:gdLst/>
            <a:ahLst/>
            <a:cxnLst/>
            <a:rect l="l" t="t" r="r" b="b"/>
            <a:pathLst>
              <a:path w="1120139" h="1079500">
                <a:moveTo>
                  <a:pt x="0" y="1078991"/>
                </a:moveTo>
                <a:lnTo>
                  <a:pt x="1120139" y="1078991"/>
                </a:lnTo>
                <a:lnTo>
                  <a:pt x="1120139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300215" y="1566672"/>
            <a:ext cx="1122045" cy="1079500"/>
          </a:xfrm>
          <a:custGeom>
            <a:avLst/>
            <a:gdLst/>
            <a:ahLst/>
            <a:cxnLst/>
            <a:rect l="l" t="t" r="r" b="b"/>
            <a:pathLst>
              <a:path w="1122045" h="1079500">
                <a:moveTo>
                  <a:pt x="0" y="1078991"/>
                </a:moveTo>
                <a:lnTo>
                  <a:pt x="1121664" y="1078991"/>
                </a:lnTo>
                <a:lnTo>
                  <a:pt x="1121664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041647" y="0"/>
            <a:ext cx="5102860" cy="739140"/>
          </a:xfrm>
          <a:custGeom>
            <a:avLst/>
            <a:gdLst/>
            <a:ahLst/>
            <a:cxnLst/>
            <a:rect l="l" t="t" r="r" b="b"/>
            <a:pathLst>
              <a:path w="5102859" h="739140">
                <a:moveTo>
                  <a:pt x="5102352" y="0"/>
                </a:moveTo>
                <a:lnTo>
                  <a:pt x="0" y="0"/>
                </a:lnTo>
                <a:lnTo>
                  <a:pt x="377505" y="100810"/>
                </a:lnTo>
                <a:lnTo>
                  <a:pt x="1432131" y="330422"/>
                </a:lnTo>
                <a:lnTo>
                  <a:pt x="3047041" y="579608"/>
                </a:lnTo>
                <a:lnTo>
                  <a:pt x="5102352" y="738903"/>
                </a:lnTo>
                <a:lnTo>
                  <a:pt x="5102352" y="0"/>
                </a:lnTo>
                <a:close/>
              </a:path>
            </a:pathLst>
          </a:custGeom>
          <a:solidFill>
            <a:srgbClr val="A8D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6896" y="2302205"/>
            <a:ext cx="2961640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4147" y="1535633"/>
            <a:ext cx="8515705" cy="438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83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8.jp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48755"/>
            <a:ext cx="2763520" cy="809625"/>
          </a:xfrm>
          <a:custGeom>
            <a:avLst/>
            <a:gdLst/>
            <a:ahLst/>
            <a:cxnLst/>
            <a:rect l="l" t="t" r="r" b="b"/>
            <a:pathLst>
              <a:path w="2763520" h="809625">
                <a:moveTo>
                  <a:pt x="0" y="0"/>
                </a:moveTo>
                <a:lnTo>
                  <a:pt x="0" y="809243"/>
                </a:lnTo>
                <a:lnTo>
                  <a:pt x="2763012" y="809243"/>
                </a:lnTo>
                <a:lnTo>
                  <a:pt x="2666759" y="521546"/>
                </a:lnTo>
                <a:lnTo>
                  <a:pt x="2594308" y="278474"/>
                </a:lnTo>
                <a:lnTo>
                  <a:pt x="2548645" y="110376"/>
                </a:lnTo>
                <a:lnTo>
                  <a:pt x="2534944" y="56230"/>
                </a:lnTo>
                <a:lnTo>
                  <a:pt x="1603100" y="56230"/>
                </a:lnTo>
                <a:lnTo>
                  <a:pt x="791787" y="38082"/>
                </a:lnTo>
                <a:lnTo>
                  <a:pt x="217771" y="12793"/>
                </a:lnTo>
                <a:lnTo>
                  <a:pt x="0" y="0"/>
                </a:lnTo>
                <a:close/>
              </a:path>
              <a:path w="2763520" h="809625">
                <a:moveTo>
                  <a:pt x="2532761" y="47599"/>
                </a:moveTo>
                <a:lnTo>
                  <a:pt x="1603100" y="56230"/>
                </a:lnTo>
                <a:lnTo>
                  <a:pt x="2534944" y="56230"/>
                </a:lnTo>
                <a:lnTo>
                  <a:pt x="2532761" y="47599"/>
                </a:lnTo>
                <a:close/>
              </a:path>
            </a:pathLst>
          </a:custGeom>
          <a:solidFill>
            <a:srgbClr val="5CB0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90800" y="4706111"/>
            <a:ext cx="6400800" cy="2152015"/>
          </a:xfrm>
          <a:custGeom>
            <a:avLst/>
            <a:gdLst/>
            <a:ahLst/>
            <a:cxnLst/>
            <a:rect l="l" t="t" r="r" b="b"/>
            <a:pathLst>
              <a:path w="6400800" h="2152015">
                <a:moveTo>
                  <a:pt x="1771650" y="0"/>
                </a:moveTo>
                <a:lnTo>
                  <a:pt x="0" y="1313980"/>
                </a:lnTo>
                <a:lnTo>
                  <a:pt x="33932" y="1396700"/>
                </a:lnTo>
                <a:lnTo>
                  <a:pt x="128587" y="1604394"/>
                </a:lnTo>
                <a:lnTo>
                  <a:pt x="273248" y="1876357"/>
                </a:lnTo>
                <a:lnTo>
                  <a:pt x="457200" y="2151887"/>
                </a:lnTo>
                <a:lnTo>
                  <a:pt x="6400800" y="2151887"/>
                </a:lnTo>
                <a:lnTo>
                  <a:pt x="6396037" y="2047000"/>
                </a:lnTo>
                <a:lnTo>
                  <a:pt x="6362700" y="1776972"/>
                </a:lnTo>
                <a:lnTo>
                  <a:pt x="6272212" y="1408753"/>
                </a:lnTo>
                <a:lnTo>
                  <a:pt x="6202579" y="1250902"/>
                </a:lnTo>
                <a:lnTo>
                  <a:pt x="4680346" y="1250902"/>
                </a:lnTo>
                <a:lnTo>
                  <a:pt x="3287166" y="997239"/>
                </a:lnTo>
                <a:lnTo>
                  <a:pt x="1771650" y="0"/>
                </a:lnTo>
                <a:close/>
              </a:path>
              <a:path w="6400800" h="2152015">
                <a:moveTo>
                  <a:pt x="6096000" y="1009294"/>
                </a:moveTo>
                <a:lnTo>
                  <a:pt x="5700266" y="1131437"/>
                </a:lnTo>
                <a:lnTo>
                  <a:pt x="4680346" y="1250902"/>
                </a:lnTo>
                <a:lnTo>
                  <a:pt x="6202579" y="1250902"/>
                </a:lnTo>
                <a:lnTo>
                  <a:pt x="6096000" y="1009294"/>
                </a:lnTo>
                <a:close/>
              </a:path>
            </a:pathLst>
          </a:custGeom>
          <a:solidFill>
            <a:srgbClr val="A8D0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311" y="781812"/>
            <a:ext cx="4742815" cy="4866005"/>
          </a:xfrm>
          <a:custGeom>
            <a:avLst/>
            <a:gdLst/>
            <a:ahLst/>
            <a:cxnLst/>
            <a:rect l="l" t="t" r="r" b="b"/>
            <a:pathLst>
              <a:path w="4742815" h="4866005">
                <a:moveTo>
                  <a:pt x="3618865" y="0"/>
                </a:moveTo>
                <a:lnTo>
                  <a:pt x="3447756" y="214719"/>
                </a:lnTo>
                <a:lnTo>
                  <a:pt x="2928461" y="717819"/>
                </a:lnTo>
                <a:lnTo>
                  <a:pt x="2052026" y="1297715"/>
                </a:lnTo>
                <a:lnTo>
                  <a:pt x="809498" y="1742821"/>
                </a:lnTo>
                <a:lnTo>
                  <a:pt x="0" y="3818890"/>
                </a:lnTo>
                <a:lnTo>
                  <a:pt x="177974" y="3954304"/>
                </a:lnTo>
                <a:lnTo>
                  <a:pt x="666654" y="4266504"/>
                </a:lnTo>
                <a:lnTo>
                  <a:pt x="1398174" y="4614428"/>
                </a:lnTo>
                <a:lnTo>
                  <a:pt x="2304668" y="4857013"/>
                </a:lnTo>
                <a:lnTo>
                  <a:pt x="3187850" y="4865948"/>
                </a:lnTo>
                <a:lnTo>
                  <a:pt x="3970115" y="4699892"/>
                </a:lnTo>
                <a:lnTo>
                  <a:pt x="4529161" y="4498122"/>
                </a:lnTo>
                <a:lnTo>
                  <a:pt x="4742688" y="4399915"/>
                </a:lnTo>
                <a:lnTo>
                  <a:pt x="4742688" y="542798"/>
                </a:lnTo>
                <a:lnTo>
                  <a:pt x="4660852" y="479417"/>
                </a:lnTo>
                <a:lnTo>
                  <a:pt x="4430807" y="328549"/>
                </a:lnTo>
                <a:lnTo>
                  <a:pt x="4075747" y="149105"/>
                </a:lnTo>
                <a:lnTo>
                  <a:pt x="3618865" y="0"/>
                </a:lnTo>
                <a:close/>
              </a:path>
            </a:pathLst>
          </a:custGeom>
          <a:solidFill>
            <a:srgbClr val="FFC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0600" y="0"/>
            <a:ext cx="3276600" cy="2409825"/>
          </a:xfrm>
          <a:custGeom>
            <a:avLst/>
            <a:gdLst/>
            <a:ahLst/>
            <a:cxnLst/>
            <a:rect l="l" t="t" r="r" b="b"/>
            <a:pathLst>
              <a:path w="3276600" h="2409825">
                <a:moveTo>
                  <a:pt x="3276600" y="0"/>
                </a:moveTo>
                <a:lnTo>
                  <a:pt x="0" y="0"/>
                </a:lnTo>
                <a:lnTo>
                  <a:pt x="438150" y="2409444"/>
                </a:lnTo>
                <a:lnTo>
                  <a:pt x="1713458" y="1816030"/>
                </a:lnTo>
                <a:lnTo>
                  <a:pt x="2596753" y="1011888"/>
                </a:lnTo>
                <a:lnTo>
                  <a:pt x="3110358" y="304163"/>
                </a:lnTo>
                <a:lnTo>
                  <a:pt x="3276600" y="0"/>
                </a:lnTo>
                <a:close/>
              </a:path>
            </a:pathLst>
          </a:custGeom>
          <a:solidFill>
            <a:srgbClr val="FF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268085" cy="6400165"/>
          </a:xfrm>
          <a:custGeom>
            <a:avLst/>
            <a:gdLst/>
            <a:ahLst/>
            <a:cxnLst/>
            <a:rect l="l" t="t" r="r" b="b"/>
            <a:pathLst>
              <a:path w="6268085" h="6400165">
                <a:moveTo>
                  <a:pt x="5924296" y="0"/>
                </a:moveTo>
                <a:lnTo>
                  <a:pt x="0" y="0"/>
                </a:lnTo>
                <a:lnTo>
                  <a:pt x="0" y="6108014"/>
                </a:lnTo>
                <a:lnTo>
                  <a:pt x="541111" y="6253236"/>
                </a:lnTo>
                <a:lnTo>
                  <a:pt x="1883346" y="6399837"/>
                </a:lnTo>
                <a:lnTo>
                  <a:pt x="3605057" y="6114218"/>
                </a:lnTo>
                <a:lnTo>
                  <a:pt x="5284597" y="4962779"/>
                </a:lnTo>
                <a:lnTo>
                  <a:pt x="5311562" y="4928908"/>
                </a:lnTo>
                <a:lnTo>
                  <a:pt x="5338193" y="4894542"/>
                </a:lnTo>
                <a:lnTo>
                  <a:pt x="5364487" y="4859688"/>
                </a:lnTo>
                <a:lnTo>
                  <a:pt x="5390441" y="4824354"/>
                </a:lnTo>
                <a:lnTo>
                  <a:pt x="5416056" y="4788546"/>
                </a:lnTo>
                <a:lnTo>
                  <a:pt x="5441328" y="4752273"/>
                </a:lnTo>
                <a:lnTo>
                  <a:pt x="5466257" y="4715542"/>
                </a:lnTo>
                <a:lnTo>
                  <a:pt x="5490839" y="4678360"/>
                </a:lnTo>
                <a:lnTo>
                  <a:pt x="5515074" y="4640734"/>
                </a:lnTo>
                <a:lnTo>
                  <a:pt x="5538961" y="4602672"/>
                </a:lnTo>
                <a:lnTo>
                  <a:pt x="5562496" y="4564182"/>
                </a:lnTo>
                <a:lnTo>
                  <a:pt x="5585679" y="4525271"/>
                </a:lnTo>
                <a:lnTo>
                  <a:pt x="5608507" y="4485945"/>
                </a:lnTo>
                <a:lnTo>
                  <a:pt x="5630979" y="4446213"/>
                </a:lnTo>
                <a:lnTo>
                  <a:pt x="5653094" y="4406083"/>
                </a:lnTo>
                <a:lnTo>
                  <a:pt x="5674849" y="4365560"/>
                </a:lnTo>
                <a:lnTo>
                  <a:pt x="5696242" y="4324654"/>
                </a:lnTo>
                <a:lnTo>
                  <a:pt x="5717273" y="4283371"/>
                </a:lnTo>
                <a:lnTo>
                  <a:pt x="5737939" y="4241718"/>
                </a:lnTo>
                <a:lnTo>
                  <a:pt x="5758238" y="4199703"/>
                </a:lnTo>
                <a:lnTo>
                  <a:pt x="5778169" y="4157334"/>
                </a:lnTo>
                <a:lnTo>
                  <a:pt x="5797730" y="4114618"/>
                </a:lnTo>
                <a:lnTo>
                  <a:pt x="5816920" y="4071562"/>
                </a:lnTo>
                <a:lnTo>
                  <a:pt x="5835736" y="4028173"/>
                </a:lnTo>
                <a:lnTo>
                  <a:pt x="5854177" y="3984460"/>
                </a:lnTo>
                <a:lnTo>
                  <a:pt x="5872241" y="3940429"/>
                </a:lnTo>
                <a:lnTo>
                  <a:pt x="5889926" y="3896088"/>
                </a:lnTo>
                <a:lnTo>
                  <a:pt x="5907231" y="3851445"/>
                </a:lnTo>
                <a:lnTo>
                  <a:pt x="5924154" y="3806506"/>
                </a:lnTo>
                <a:lnTo>
                  <a:pt x="5940693" y="3761279"/>
                </a:lnTo>
                <a:lnTo>
                  <a:pt x="5956847" y="3715771"/>
                </a:lnTo>
                <a:lnTo>
                  <a:pt x="5972613" y="3669991"/>
                </a:lnTo>
                <a:lnTo>
                  <a:pt x="5987990" y="3623945"/>
                </a:lnTo>
                <a:lnTo>
                  <a:pt x="6002977" y="3577640"/>
                </a:lnTo>
                <a:lnTo>
                  <a:pt x="6017571" y="3531085"/>
                </a:lnTo>
                <a:lnTo>
                  <a:pt x="6031770" y="3484286"/>
                </a:lnTo>
                <a:lnTo>
                  <a:pt x="6045574" y="3437252"/>
                </a:lnTo>
                <a:lnTo>
                  <a:pt x="6058980" y="3389988"/>
                </a:lnTo>
                <a:lnTo>
                  <a:pt x="6071986" y="3342504"/>
                </a:lnTo>
                <a:lnTo>
                  <a:pt x="6084591" y="3294805"/>
                </a:lnTo>
                <a:lnTo>
                  <a:pt x="6096794" y="3246900"/>
                </a:lnTo>
                <a:lnTo>
                  <a:pt x="6108591" y="3198796"/>
                </a:lnTo>
                <a:lnTo>
                  <a:pt x="6119982" y="3150501"/>
                </a:lnTo>
                <a:lnTo>
                  <a:pt x="6130966" y="3102021"/>
                </a:lnTo>
                <a:lnTo>
                  <a:pt x="6141539" y="3053365"/>
                </a:lnTo>
                <a:lnTo>
                  <a:pt x="6151700" y="3004539"/>
                </a:lnTo>
                <a:lnTo>
                  <a:pt x="6161449" y="2955551"/>
                </a:lnTo>
                <a:lnTo>
                  <a:pt x="6170782" y="2906409"/>
                </a:lnTo>
                <a:lnTo>
                  <a:pt x="6179698" y="2857119"/>
                </a:lnTo>
                <a:lnTo>
                  <a:pt x="6188196" y="2807690"/>
                </a:lnTo>
                <a:lnTo>
                  <a:pt x="6196274" y="2758128"/>
                </a:lnTo>
                <a:lnTo>
                  <a:pt x="6203929" y="2708442"/>
                </a:lnTo>
                <a:lnTo>
                  <a:pt x="6211161" y="2658638"/>
                </a:lnTo>
                <a:lnTo>
                  <a:pt x="6217967" y="2608723"/>
                </a:lnTo>
                <a:lnTo>
                  <a:pt x="6224346" y="2558706"/>
                </a:lnTo>
                <a:lnTo>
                  <a:pt x="6230297" y="2508594"/>
                </a:lnTo>
                <a:lnTo>
                  <a:pt x="6235816" y="2458394"/>
                </a:lnTo>
                <a:lnTo>
                  <a:pt x="6240903" y="2408113"/>
                </a:lnTo>
                <a:lnTo>
                  <a:pt x="6245556" y="2357759"/>
                </a:lnTo>
                <a:lnTo>
                  <a:pt x="6249773" y="2307340"/>
                </a:lnTo>
                <a:lnTo>
                  <a:pt x="6253552" y="2256862"/>
                </a:lnTo>
                <a:lnTo>
                  <a:pt x="6256892" y="2206334"/>
                </a:lnTo>
                <a:lnTo>
                  <a:pt x="6259791" y="2155762"/>
                </a:lnTo>
                <a:lnTo>
                  <a:pt x="6262247" y="2105153"/>
                </a:lnTo>
                <a:lnTo>
                  <a:pt x="6264258" y="2054517"/>
                </a:lnTo>
                <a:lnTo>
                  <a:pt x="6265823" y="2003859"/>
                </a:lnTo>
                <a:lnTo>
                  <a:pt x="6266940" y="1953187"/>
                </a:lnTo>
                <a:lnTo>
                  <a:pt x="6267607" y="1902508"/>
                </a:lnTo>
                <a:lnTo>
                  <a:pt x="6267823" y="1851831"/>
                </a:lnTo>
                <a:lnTo>
                  <a:pt x="6267585" y="1801162"/>
                </a:lnTo>
                <a:lnTo>
                  <a:pt x="6266893" y="1750509"/>
                </a:lnTo>
                <a:lnTo>
                  <a:pt x="6265743" y="1699879"/>
                </a:lnTo>
                <a:lnTo>
                  <a:pt x="6264136" y="1649280"/>
                </a:lnTo>
                <a:lnTo>
                  <a:pt x="6262068" y="1598718"/>
                </a:lnTo>
                <a:lnTo>
                  <a:pt x="6259538" y="1548203"/>
                </a:lnTo>
                <a:lnTo>
                  <a:pt x="6256544" y="1497740"/>
                </a:lnTo>
                <a:lnTo>
                  <a:pt x="6253085" y="1447337"/>
                </a:lnTo>
                <a:lnTo>
                  <a:pt x="6249159" y="1397001"/>
                </a:lnTo>
                <a:lnTo>
                  <a:pt x="6244764" y="1346741"/>
                </a:lnTo>
                <a:lnTo>
                  <a:pt x="6239899" y="1296564"/>
                </a:lnTo>
                <a:lnTo>
                  <a:pt x="6234561" y="1246476"/>
                </a:lnTo>
                <a:lnTo>
                  <a:pt x="6228749" y="1196485"/>
                </a:lnTo>
                <a:lnTo>
                  <a:pt x="6222461" y="1146599"/>
                </a:lnTo>
                <a:lnTo>
                  <a:pt x="6215696" y="1096826"/>
                </a:lnTo>
                <a:lnTo>
                  <a:pt x="6208451" y="1047171"/>
                </a:lnTo>
                <a:lnTo>
                  <a:pt x="6200725" y="997644"/>
                </a:lnTo>
                <a:lnTo>
                  <a:pt x="6192517" y="948251"/>
                </a:lnTo>
                <a:lnTo>
                  <a:pt x="6183824" y="898999"/>
                </a:lnTo>
                <a:lnTo>
                  <a:pt x="6174645" y="849897"/>
                </a:lnTo>
                <a:lnTo>
                  <a:pt x="6164977" y="800951"/>
                </a:lnTo>
                <a:lnTo>
                  <a:pt x="6154821" y="752170"/>
                </a:lnTo>
                <a:lnTo>
                  <a:pt x="6144172" y="703559"/>
                </a:lnTo>
                <a:lnTo>
                  <a:pt x="6133031" y="655127"/>
                </a:lnTo>
                <a:lnTo>
                  <a:pt x="6121394" y="606882"/>
                </a:lnTo>
                <a:lnTo>
                  <a:pt x="6109261" y="558830"/>
                </a:lnTo>
                <a:lnTo>
                  <a:pt x="6096630" y="510979"/>
                </a:lnTo>
                <a:lnTo>
                  <a:pt x="6083499" y="463336"/>
                </a:lnTo>
                <a:lnTo>
                  <a:pt x="6069865" y="415909"/>
                </a:lnTo>
                <a:lnTo>
                  <a:pt x="6055728" y="368705"/>
                </a:lnTo>
                <a:lnTo>
                  <a:pt x="6041086" y="321732"/>
                </a:lnTo>
                <a:lnTo>
                  <a:pt x="6025937" y="274997"/>
                </a:lnTo>
                <a:lnTo>
                  <a:pt x="6010279" y="228508"/>
                </a:lnTo>
                <a:lnTo>
                  <a:pt x="5994110" y="182271"/>
                </a:lnTo>
                <a:lnTo>
                  <a:pt x="5977429" y="136294"/>
                </a:lnTo>
                <a:lnTo>
                  <a:pt x="5960234" y="90585"/>
                </a:lnTo>
                <a:lnTo>
                  <a:pt x="5942524" y="45151"/>
                </a:lnTo>
                <a:lnTo>
                  <a:pt x="5924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066154" cy="6228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59" y="1523"/>
            <a:ext cx="0" cy="6015355"/>
          </a:xfrm>
          <a:custGeom>
            <a:avLst/>
            <a:gdLst/>
            <a:ahLst/>
            <a:cxnLst/>
            <a:rect l="l" t="t" r="r" b="b"/>
            <a:pathLst>
              <a:path h="6015355">
                <a:moveTo>
                  <a:pt x="0" y="0"/>
                </a:moveTo>
                <a:lnTo>
                  <a:pt x="0" y="6015228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92" y="1523"/>
            <a:ext cx="5821680" cy="622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37816" y="236220"/>
            <a:ext cx="0" cy="5948680"/>
          </a:xfrm>
          <a:custGeom>
            <a:avLst/>
            <a:gdLst/>
            <a:ahLst/>
            <a:cxnLst/>
            <a:rect l="l" t="t" r="r" b="b"/>
            <a:pathLst>
              <a:path h="5948680">
                <a:moveTo>
                  <a:pt x="0" y="0"/>
                </a:moveTo>
                <a:lnTo>
                  <a:pt x="0" y="5948171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3279" y="1523"/>
            <a:ext cx="0" cy="5972810"/>
          </a:xfrm>
          <a:custGeom>
            <a:avLst/>
            <a:gdLst/>
            <a:ahLst/>
            <a:cxnLst/>
            <a:rect l="l" t="t" r="r" b="b"/>
            <a:pathLst>
              <a:path h="5972810">
                <a:moveTo>
                  <a:pt x="0" y="0"/>
                </a:moveTo>
                <a:lnTo>
                  <a:pt x="0" y="5972556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27220" y="1523"/>
            <a:ext cx="0" cy="5450205"/>
          </a:xfrm>
          <a:custGeom>
            <a:avLst/>
            <a:gdLst/>
            <a:ahLst/>
            <a:cxnLst/>
            <a:rect l="l" t="t" r="r" b="b"/>
            <a:pathLst>
              <a:path h="5450205">
                <a:moveTo>
                  <a:pt x="0" y="0"/>
                </a:moveTo>
                <a:lnTo>
                  <a:pt x="0" y="54498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5" y="252984"/>
            <a:ext cx="5814060" cy="0"/>
          </a:xfrm>
          <a:custGeom>
            <a:avLst/>
            <a:gdLst/>
            <a:ahLst/>
            <a:cxnLst/>
            <a:rect l="l" t="t" r="r" b="b"/>
            <a:pathLst>
              <a:path w="5814060">
                <a:moveTo>
                  <a:pt x="581406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91" y="1324355"/>
            <a:ext cx="6009132" cy="12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5" y="1318260"/>
            <a:ext cx="6002020" cy="0"/>
          </a:xfrm>
          <a:custGeom>
            <a:avLst/>
            <a:gdLst/>
            <a:ahLst/>
            <a:cxnLst/>
            <a:rect l="l" t="t" r="r" b="b"/>
            <a:pathLst>
              <a:path w="6002020">
                <a:moveTo>
                  <a:pt x="600151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5" y="2383535"/>
            <a:ext cx="6010910" cy="0"/>
          </a:xfrm>
          <a:custGeom>
            <a:avLst/>
            <a:gdLst/>
            <a:ahLst/>
            <a:cxnLst/>
            <a:rect l="l" t="t" r="r" b="b"/>
            <a:pathLst>
              <a:path w="6010910">
                <a:moveTo>
                  <a:pt x="601065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92" y="3456432"/>
            <a:ext cx="5809488" cy="12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5" y="3450335"/>
            <a:ext cx="5801995" cy="0"/>
          </a:xfrm>
          <a:custGeom>
            <a:avLst/>
            <a:gdLst/>
            <a:ahLst/>
            <a:cxnLst/>
            <a:rect l="l" t="t" r="r" b="b"/>
            <a:pathLst>
              <a:path w="5801995">
                <a:moveTo>
                  <a:pt x="58018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192" y="4520184"/>
            <a:ext cx="5327904" cy="12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5" y="4514088"/>
            <a:ext cx="5320665" cy="0"/>
          </a:xfrm>
          <a:custGeom>
            <a:avLst/>
            <a:gdLst/>
            <a:ahLst/>
            <a:cxnLst/>
            <a:rect l="l" t="t" r="r" b="b"/>
            <a:pathLst>
              <a:path w="5320665">
                <a:moveTo>
                  <a:pt x="53202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92" y="5588508"/>
            <a:ext cx="4226052" cy="12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5" y="5582411"/>
            <a:ext cx="4218940" cy="0"/>
          </a:xfrm>
          <a:custGeom>
            <a:avLst/>
            <a:gdLst/>
            <a:ahLst/>
            <a:cxnLst/>
            <a:rect l="l" t="t" r="r" b="b"/>
            <a:pathLst>
              <a:path w="4218940">
                <a:moveTo>
                  <a:pt x="421843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92" y="12191"/>
            <a:ext cx="6018276" cy="4245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2200" y="277368"/>
            <a:ext cx="1013460" cy="1026160"/>
          </a:xfrm>
          <a:custGeom>
            <a:avLst/>
            <a:gdLst/>
            <a:ahLst/>
            <a:cxnLst/>
            <a:rect l="l" t="t" r="r" b="b"/>
            <a:pathLst>
              <a:path w="1013460" h="1026160">
                <a:moveTo>
                  <a:pt x="0" y="1025651"/>
                </a:moveTo>
                <a:lnTo>
                  <a:pt x="1013460" y="1025651"/>
                </a:lnTo>
                <a:lnTo>
                  <a:pt x="1013460" y="0"/>
                </a:lnTo>
                <a:lnTo>
                  <a:pt x="0" y="0"/>
                </a:lnTo>
                <a:lnTo>
                  <a:pt x="0" y="1025651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6511" y="2427732"/>
            <a:ext cx="1012190" cy="1026160"/>
          </a:xfrm>
          <a:custGeom>
            <a:avLst/>
            <a:gdLst/>
            <a:ahLst/>
            <a:cxnLst/>
            <a:rect l="l" t="t" r="r" b="b"/>
            <a:pathLst>
              <a:path w="1012190" h="1026160">
                <a:moveTo>
                  <a:pt x="0" y="1025651"/>
                </a:moveTo>
                <a:lnTo>
                  <a:pt x="1011936" y="1025651"/>
                </a:lnTo>
                <a:lnTo>
                  <a:pt x="1011936" y="0"/>
                </a:lnTo>
                <a:lnTo>
                  <a:pt x="0" y="0"/>
                </a:lnTo>
                <a:lnTo>
                  <a:pt x="0" y="1025651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71272"/>
            <a:ext cx="251460" cy="1026160"/>
          </a:xfrm>
          <a:custGeom>
            <a:avLst/>
            <a:gdLst/>
            <a:ahLst/>
            <a:cxnLst/>
            <a:rect l="l" t="t" r="r" b="b"/>
            <a:pathLst>
              <a:path w="251460" h="1026160">
                <a:moveTo>
                  <a:pt x="0" y="1025651"/>
                </a:moveTo>
                <a:lnTo>
                  <a:pt x="251460" y="1025651"/>
                </a:lnTo>
                <a:lnTo>
                  <a:pt x="251460" y="0"/>
                </a:lnTo>
                <a:lnTo>
                  <a:pt x="0" y="0"/>
                </a:lnTo>
                <a:lnTo>
                  <a:pt x="0" y="1025651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1975" y="1523"/>
            <a:ext cx="1013460" cy="234950"/>
          </a:xfrm>
          <a:custGeom>
            <a:avLst/>
            <a:gdLst/>
            <a:ahLst/>
            <a:cxnLst/>
            <a:rect l="l" t="t" r="r" b="b"/>
            <a:pathLst>
              <a:path w="1013460" h="234950">
                <a:moveTo>
                  <a:pt x="0" y="234696"/>
                </a:moveTo>
                <a:lnTo>
                  <a:pt x="1013460" y="234696"/>
                </a:lnTo>
                <a:lnTo>
                  <a:pt x="1013460" y="0"/>
                </a:lnTo>
                <a:lnTo>
                  <a:pt x="0" y="0"/>
                </a:lnTo>
                <a:lnTo>
                  <a:pt x="0" y="23469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65248" y="4541520"/>
            <a:ext cx="1010919" cy="1033780"/>
          </a:xfrm>
          <a:custGeom>
            <a:avLst/>
            <a:gdLst/>
            <a:ahLst/>
            <a:cxnLst/>
            <a:rect l="l" t="t" r="r" b="b"/>
            <a:pathLst>
              <a:path w="1010920" h="1033779">
                <a:moveTo>
                  <a:pt x="1004062" y="0"/>
                </a:moveTo>
                <a:lnTo>
                  <a:pt x="0" y="0"/>
                </a:lnTo>
                <a:lnTo>
                  <a:pt x="0" y="1023746"/>
                </a:lnTo>
                <a:lnTo>
                  <a:pt x="1010412" y="1033271"/>
                </a:lnTo>
                <a:lnTo>
                  <a:pt x="1004062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6511" y="2435351"/>
            <a:ext cx="1012190" cy="1026160"/>
          </a:xfrm>
          <a:custGeom>
            <a:avLst/>
            <a:gdLst/>
            <a:ahLst/>
            <a:cxnLst/>
            <a:rect l="l" t="t" r="r" b="b"/>
            <a:pathLst>
              <a:path w="1012190" h="1026160">
                <a:moveTo>
                  <a:pt x="0" y="1025651"/>
                </a:moveTo>
                <a:lnTo>
                  <a:pt x="1011936" y="1025651"/>
                </a:lnTo>
                <a:lnTo>
                  <a:pt x="1011936" y="0"/>
                </a:lnTo>
                <a:lnTo>
                  <a:pt x="0" y="0"/>
                </a:lnTo>
                <a:lnTo>
                  <a:pt x="0" y="1025651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4891" y="4716794"/>
            <a:ext cx="1114425" cy="3937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2200" spc="-5" dirty="0">
                <a:latin typeface="Arial Black"/>
                <a:cs typeface="Arial Black"/>
              </a:rPr>
              <a:t>L/O/</a:t>
            </a:r>
            <a:r>
              <a:rPr sz="2200" spc="-15" dirty="0">
                <a:latin typeface="Arial Black"/>
                <a:cs typeface="Arial Black"/>
              </a:rPr>
              <a:t>G</a:t>
            </a:r>
            <a:r>
              <a:rPr sz="2200" spc="-5" dirty="0">
                <a:latin typeface="Arial Black"/>
                <a:cs typeface="Arial Black"/>
              </a:rPr>
              <a:t>/O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077200" y="0"/>
            <a:ext cx="1066800" cy="1114425"/>
          </a:xfrm>
          <a:custGeom>
            <a:avLst/>
            <a:gdLst/>
            <a:ahLst/>
            <a:cxnLst/>
            <a:rect l="l" t="t" r="r" b="b"/>
            <a:pathLst>
              <a:path w="1066800" h="1114425">
                <a:moveTo>
                  <a:pt x="1066800" y="0"/>
                </a:moveTo>
                <a:lnTo>
                  <a:pt x="457200" y="0"/>
                </a:lnTo>
                <a:lnTo>
                  <a:pt x="427285" y="57449"/>
                </a:lnTo>
                <a:lnTo>
                  <a:pt x="339328" y="208899"/>
                </a:lnTo>
                <a:lnTo>
                  <a:pt x="196006" y="422999"/>
                </a:lnTo>
                <a:lnTo>
                  <a:pt x="0" y="668401"/>
                </a:lnTo>
                <a:lnTo>
                  <a:pt x="423862" y="792896"/>
                </a:lnTo>
                <a:lnTo>
                  <a:pt x="762000" y="939990"/>
                </a:lnTo>
                <a:lnTo>
                  <a:pt x="985837" y="1062700"/>
                </a:lnTo>
                <a:lnTo>
                  <a:pt x="1066800" y="1114044"/>
                </a:lnTo>
                <a:lnTo>
                  <a:pt x="106680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92540" y="5551494"/>
            <a:ext cx="251460" cy="1306830"/>
          </a:xfrm>
          <a:custGeom>
            <a:avLst/>
            <a:gdLst/>
            <a:ahLst/>
            <a:cxnLst/>
            <a:rect l="l" t="t" r="r" b="b"/>
            <a:pathLst>
              <a:path w="251459" h="1306829">
                <a:moveTo>
                  <a:pt x="251459" y="0"/>
                </a:moveTo>
                <a:lnTo>
                  <a:pt x="160787" y="55394"/>
                </a:lnTo>
                <a:lnTo>
                  <a:pt x="79613" y="96108"/>
                </a:lnTo>
                <a:lnTo>
                  <a:pt x="21941" y="120755"/>
                </a:lnTo>
                <a:lnTo>
                  <a:pt x="0" y="129037"/>
                </a:lnTo>
                <a:lnTo>
                  <a:pt x="28819" y="213490"/>
                </a:lnTo>
                <a:lnTo>
                  <a:pt x="94059" y="452367"/>
                </a:lnTo>
                <a:lnTo>
                  <a:pt x="163895" y="823946"/>
                </a:lnTo>
                <a:lnTo>
                  <a:pt x="206501" y="1306503"/>
                </a:lnTo>
                <a:lnTo>
                  <a:pt x="251459" y="1303868"/>
                </a:lnTo>
                <a:lnTo>
                  <a:pt x="251459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95544" y="1333500"/>
            <a:ext cx="661670" cy="1026160"/>
          </a:xfrm>
          <a:custGeom>
            <a:avLst/>
            <a:gdLst/>
            <a:ahLst/>
            <a:cxnLst/>
            <a:rect l="l" t="t" r="r" b="b"/>
            <a:pathLst>
              <a:path w="661670" h="1026160">
                <a:moveTo>
                  <a:pt x="0" y="1025651"/>
                </a:moveTo>
                <a:lnTo>
                  <a:pt x="661415" y="1025651"/>
                </a:lnTo>
                <a:lnTo>
                  <a:pt x="661415" y="0"/>
                </a:lnTo>
                <a:lnTo>
                  <a:pt x="0" y="0"/>
                </a:lnTo>
                <a:lnTo>
                  <a:pt x="0" y="1025651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80303" y="1523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24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57700" y="3496055"/>
            <a:ext cx="1013460" cy="1026160"/>
          </a:xfrm>
          <a:custGeom>
            <a:avLst/>
            <a:gdLst/>
            <a:ahLst/>
            <a:cxnLst/>
            <a:rect l="l" t="t" r="r" b="b"/>
            <a:pathLst>
              <a:path w="1013460" h="1026160">
                <a:moveTo>
                  <a:pt x="0" y="1025652"/>
                </a:moveTo>
                <a:lnTo>
                  <a:pt x="1013460" y="1025652"/>
                </a:lnTo>
                <a:lnTo>
                  <a:pt x="1013460" y="0"/>
                </a:lnTo>
                <a:lnTo>
                  <a:pt x="0" y="0"/>
                </a:lnTo>
                <a:lnTo>
                  <a:pt x="0" y="1025652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0286" y="464693"/>
            <a:ext cx="2897301" cy="24869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2103" y="2590800"/>
            <a:ext cx="6891528" cy="17404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79119" y="2638171"/>
            <a:ext cx="6550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ОСНОВНАЯ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ОБЩЕОБРАЗОВАТЕЛЬНАЯ ПРОГРАММА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 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79119" y="3369386"/>
            <a:ext cx="5323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ОБРАЗОВАТЕЛЬНАЯ</a:t>
            </a:r>
            <a:r>
              <a:rPr sz="24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ПРОГРАММА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1459" y="4366259"/>
            <a:ext cx="1421892" cy="850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929741" y="5482234"/>
            <a:ext cx="2775585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5830" algn="l"/>
              </a:tabLst>
            </a:pP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г.</a:t>
            </a:r>
            <a:r>
              <a:rPr sz="2000" b="1" spc="-1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Ека</a:t>
            </a:r>
            <a:r>
              <a:rPr sz="2000" b="1" spc="-30" dirty="0">
                <a:solidFill>
                  <a:srgbClr val="0083F8"/>
                </a:solidFill>
                <a:latin typeface="Arial"/>
                <a:cs typeface="Arial"/>
              </a:rPr>
              <a:t>т</a:t>
            </a:r>
            <a:r>
              <a:rPr sz="2000" b="1" spc="-5" dirty="0">
                <a:solidFill>
                  <a:srgbClr val="0083F8"/>
                </a:solidFill>
                <a:latin typeface="Arial"/>
                <a:cs typeface="Arial"/>
              </a:rPr>
              <a:t>ери</a:t>
            </a: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нб</a:t>
            </a:r>
            <a:r>
              <a:rPr sz="2000" b="1" spc="-40" dirty="0">
                <a:solidFill>
                  <a:srgbClr val="0083F8"/>
                </a:solidFill>
                <a:latin typeface="Arial"/>
                <a:cs typeface="Arial"/>
              </a:rPr>
              <a:t>у</a:t>
            </a: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рг,	</a:t>
            </a:r>
            <a:r>
              <a:rPr sz="2000" b="1" spc="-5" dirty="0" smtClean="0">
                <a:solidFill>
                  <a:srgbClr val="0083F8"/>
                </a:solidFill>
                <a:latin typeface="Arial"/>
                <a:cs typeface="Arial"/>
              </a:rPr>
              <a:t>201</a:t>
            </a:r>
            <a:r>
              <a:rPr lang="ru-RU" sz="2000" b="1" spc="-5" dirty="0" smtClean="0">
                <a:solidFill>
                  <a:srgbClr val="0083F8"/>
                </a:solidFill>
                <a:latin typeface="Arial"/>
                <a:cs typeface="Arial"/>
              </a:rPr>
              <a:t>6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583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9590" y="430530"/>
            <a:ext cx="569214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33070">
              <a:lnSpc>
                <a:spcPct val="100000"/>
              </a:lnSpc>
              <a:spcBef>
                <a:spcPts val="105"/>
              </a:spcBef>
              <a:tabLst>
                <a:tab pos="2187575" algn="l"/>
              </a:tabLst>
            </a:pP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Муниципальное	</a:t>
            </a:r>
            <a:r>
              <a:rPr sz="2000" b="1" spc="-15" dirty="0">
                <a:solidFill>
                  <a:srgbClr val="CC3300"/>
                </a:solidFill>
                <a:latin typeface="Arial"/>
                <a:cs typeface="Arial"/>
              </a:rPr>
              <a:t>бюджетное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дошкольное  </a:t>
            </a: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образовательное учреждение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 –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tabLst>
                <a:tab pos="1739264" algn="l"/>
              </a:tabLst>
            </a:pP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детский</a:t>
            </a:r>
            <a:r>
              <a:rPr sz="2000" b="1" spc="-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CC3300"/>
                </a:solidFill>
                <a:latin typeface="Arial"/>
                <a:cs typeface="Arial"/>
              </a:rPr>
              <a:t>сад	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комбинированного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вида №</a:t>
            </a:r>
            <a:r>
              <a:rPr sz="2000" b="1" spc="-1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468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9119" y="3538092"/>
            <a:ext cx="5043170" cy="1011555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ДОШКОЛЬНОГО</a:t>
            </a:r>
            <a:r>
              <a:rPr sz="2400" b="1" spc="-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ОБРАЗОВАНИЯ</a:t>
            </a:r>
            <a:endParaRPr sz="2400">
              <a:latin typeface="Arial"/>
              <a:cs typeface="Arial"/>
            </a:endParaRPr>
          </a:p>
          <a:p>
            <a:pPr marL="236220">
              <a:lnSpc>
                <a:spcPct val="100000"/>
              </a:lnSpc>
              <a:spcBef>
                <a:spcPts val="1165"/>
              </a:spcBef>
            </a:pPr>
            <a:r>
              <a:rPr sz="1800" spc="-15" dirty="0">
                <a:solidFill>
                  <a:srgbClr val="CC3300"/>
                </a:solidFill>
                <a:latin typeface="Arial"/>
                <a:cs typeface="Arial"/>
              </a:rPr>
              <a:t>СРОК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РЕАЛИЗАЦИИ – 5 </a:t>
            </a:r>
            <a:r>
              <a:rPr sz="1800" spc="-25" dirty="0">
                <a:solidFill>
                  <a:srgbClr val="CC3300"/>
                </a:solidFill>
                <a:latin typeface="Arial"/>
                <a:cs typeface="Arial"/>
              </a:rPr>
              <a:t>лет </a:t>
            </a:r>
            <a:r>
              <a:rPr sz="1800" dirty="0">
                <a:solidFill>
                  <a:srgbClr val="CC3300"/>
                </a:solidFill>
                <a:latin typeface="Arial"/>
                <a:cs typeface="Arial"/>
              </a:rPr>
              <a:t>(с 2 </a:t>
            </a:r>
            <a:r>
              <a:rPr sz="1800" spc="-5" dirty="0">
                <a:solidFill>
                  <a:srgbClr val="CC3300"/>
                </a:solidFill>
                <a:latin typeface="Arial"/>
                <a:cs typeface="Arial"/>
              </a:rPr>
              <a:t>до 7(8)</a:t>
            </a:r>
            <a:r>
              <a:rPr sz="1800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CC3300"/>
                </a:solidFill>
                <a:latin typeface="Arial"/>
                <a:cs typeface="Arial"/>
              </a:rPr>
              <a:t>лет)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80134"/>
            <a:ext cx="8074659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0360" algn="ctr">
              <a:lnSpc>
                <a:spcPts val="173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6060"/>
                </a:solidFill>
                <a:latin typeface="Arial"/>
                <a:cs typeface="Arial"/>
              </a:rPr>
              <a:t>Принципы основной </a:t>
            </a:r>
            <a:r>
              <a:rPr sz="1600" b="1" spc="-10" dirty="0">
                <a:solidFill>
                  <a:srgbClr val="FF6060"/>
                </a:solidFill>
                <a:latin typeface="Arial"/>
                <a:cs typeface="Arial"/>
              </a:rPr>
              <a:t>общеобразовательной программы</a:t>
            </a:r>
            <a:r>
              <a:rPr sz="1600" b="1" spc="190" dirty="0">
                <a:solidFill>
                  <a:srgbClr val="FF6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606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340360" algn="ctr">
              <a:lnSpc>
                <a:spcPts val="1540"/>
              </a:lnSpc>
            </a:pPr>
            <a:r>
              <a:rPr sz="1600" b="1" spc="-10" dirty="0">
                <a:solidFill>
                  <a:srgbClr val="FF6060"/>
                </a:solidFill>
                <a:latin typeface="Arial"/>
                <a:cs typeface="Arial"/>
              </a:rPr>
              <a:t>образовательной программы дошкольного </a:t>
            </a:r>
            <a:r>
              <a:rPr sz="1600" b="1" spc="-5" dirty="0">
                <a:solidFill>
                  <a:srgbClr val="FF6060"/>
                </a:solidFill>
                <a:latin typeface="Arial"/>
                <a:cs typeface="Arial"/>
              </a:rPr>
              <a:t>образования в</a:t>
            </a:r>
            <a:r>
              <a:rPr sz="1600" b="1" spc="240" dirty="0">
                <a:solidFill>
                  <a:srgbClr val="FF6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6060"/>
                </a:solidFill>
                <a:latin typeface="Arial"/>
                <a:cs typeface="Arial"/>
              </a:rPr>
              <a:t>части,</a:t>
            </a:r>
            <a:endParaRPr sz="1600">
              <a:latin typeface="Arial"/>
              <a:cs typeface="Arial"/>
            </a:endParaRPr>
          </a:p>
          <a:p>
            <a:pPr marL="337820" algn="ctr">
              <a:lnSpc>
                <a:spcPts val="1730"/>
              </a:lnSpc>
            </a:pPr>
            <a:r>
              <a:rPr sz="1600" b="1" spc="-10" dirty="0">
                <a:solidFill>
                  <a:srgbClr val="FF6060"/>
                </a:solidFill>
                <a:latin typeface="Arial"/>
                <a:cs typeface="Arial"/>
              </a:rPr>
              <a:t>формируемой участниками образовательных</a:t>
            </a:r>
            <a:r>
              <a:rPr sz="1600" b="1" spc="200" dirty="0">
                <a:solidFill>
                  <a:srgbClr val="FF606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6060"/>
                </a:solidFill>
                <a:latin typeface="Arial"/>
                <a:cs typeface="Arial"/>
              </a:rPr>
              <a:t>отношений</a:t>
            </a:r>
            <a:endParaRPr sz="1600">
              <a:latin typeface="Arial"/>
              <a:cs typeface="Arial"/>
            </a:endParaRPr>
          </a:p>
          <a:p>
            <a:pPr marL="355600" marR="6985" indent="-343535" algn="just">
              <a:lnSpc>
                <a:spcPts val="1540"/>
              </a:lnSpc>
              <a:spcBef>
                <a:spcPts val="365"/>
              </a:spcBef>
              <a:buChar char="•"/>
              <a:tabLst>
                <a:tab pos="356235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принцип природосообразности предполагает учет индивидуальных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физических 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психических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особенностей ребенка, его самодеятельность (направленность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развитие творческой активности), задачи образования реализуются в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определенных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природных, климатических, географических условиях,  оказывающих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существенное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влияние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организацию и результативность  воспитания и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обучения</a:t>
            </a:r>
            <a:r>
              <a:rPr sz="1600" spc="10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ребенка;</a:t>
            </a:r>
            <a:endParaRPr sz="1600">
              <a:latin typeface="Arial"/>
              <a:cs typeface="Arial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380"/>
              </a:spcBef>
              <a:buChar char="•"/>
              <a:tabLst>
                <a:tab pos="356235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принцип культуросообразности предусматривает необходимость учета  культурно-исторического опыта,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традиций,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социально-культурных отношений и  практик,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непосредственным образом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встраиваемых в образовательный  процесс;</a:t>
            </a:r>
            <a:endParaRPr sz="1600">
              <a:latin typeface="Arial"/>
              <a:cs typeface="Arial"/>
            </a:endParaRPr>
          </a:p>
          <a:p>
            <a:pPr marL="355600" marR="6985" indent="-343535" algn="just">
              <a:lnSpc>
                <a:spcPct val="80100"/>
              </a:lnSpc>
              <a:spcBef>
                <a:spcPts val="384"/>
              </a:spcBef>
              <a:buChar char="•"/>
              <a:tabLst>
                <a:tab pos="356235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принцип вариативности обеспечивает возможность выбора содержания  образования,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форм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 методов воспитания и обучения с ориентацией </a:t>
            </a:r>
            <a:r>
              <a:rPr sz="1600" spc="-15" dirty="0">
                <a:solidFill>
                  <a:srgbClr val="0083F8"/>
                </a:solidFill>
                <a:latin typeface="Arial"/>
                <a:cs typeface="Arial"/>
              </a:rPr>
              <a:t>на 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интересы и возможности каждого ребенка и учета социальной ситуации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его 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развития;</a:t>
            </a:r>
            <a:endParaRPr sz="1600">
              <a:latin typeface="Arial"/>
              <a:cs typeface="Arial"/>
            </a:endParaRPr>
          </a:p>
          <a:p>
            <a:pPr marL="355600" marR="5715" indent="-343535" algn="just">
              <a:lnSpc>
                <a:spcPct val="80000"/>
              </a:lnSpc>
              <a:spcBef>
                <a:spcPts val="380"/>
              </a:spcBef>
              <a:buChar char="•"/>
              <a:tabLst>
                <a:tab pos="356235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принцип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индивидуализации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опирается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то, что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позиция ребенка, входящего в  мир и осваивающего его как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новое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для себя пространство, изначально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творческая.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333756"/>
            <a:ext cx="6624828" cy="707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422" y="1581353"/>
            <a:ext cx="7704455" cy="43364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164590" marR="1156335" indent="301625">
              <a:lnSpc>
                <a:spcPts val="3030"/>
              </a:lnSpc>
              <a:spcBef>
                <a:spcPts val="475"/>
              </a:spcBef>
            </a:pPr>
            <a:r>
              <a:rPr sz="2800" b="1" spc="-10" dirty="0">
                <a:solidFill>
                  <a:srgbClr val="0083F8"/>
                </a:solidFill>
                <a:latin typeface="Arial"/>
                <a:cs typeface="Arial"/>
              </a:rPr>
              <a:t>ООП </a:t>
            </a: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ДО выстраивается на  методологических подходах</a:t>
            </a:r>
            <a:r>
              <a:rPr sz="2800" b="1" spc="4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к</a:t>
            </a:r>
            <a:endParaRPr sz="2800">
              <a:latin typeface="Arial"/>
              <a:cs typeface="Arial"/>
            </a:endParaRPr>
          </a:p>
          <a:p>
            <a:pPr marL="12065" marR="5080" algn="ctr">
              <a:lnSpc>
                <a:spcPts val="3020"/>
              </a:lnSpc>
            </a:pPr>
            <a:r>
              <a:rPr sz="2800" b="1" spc="-10" dirty="0">
                <a:solidFill>
                  <a:srgbClr val="0083F8"/>
                </a:solidFill>
                <a:latin typeface="Arial"/>
                <a:cs typeface="Arial"/>
              </a:rPr>
              <a:t>образованию </a:t>
            </a:r>
            <a:r>
              <a:rPr sz="2800" b="1" spc="-15" dirty="0">
                <a:solidFill>
                  <a:srgbClr val="0083F8"/>
                </a:solidFill>
                <a:latin typeface="Arial"/>
                <a:cs typeface="Arial"/>
              </a:rPr>
              <a:t>детей </a:t>
            </a: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дошкольного </a:t>
            </a:r>
            <a:r>
              <a:rPr sz="2800" b="1" spc="-10" dirty="0">
                <a:solidFill>
                  <a:srgbClr val="0083F8"/>
                </a:solidFill>
                <a:latin typeface="Arial"/>
                <a:cs typeface="Arial"/>
              </a:rPr>
              <a:t>возраста  </a:t>
            </a: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и основывается на</a:t>
            </a:r>
            <a:r>
              <a:rPr sz="2800" b="1" spc="4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83F8"/>
                </a:solidFill>
                <a:latin typeface="Arial"/>
                <a:cs typeface="Arial"/>
              </a:rPr>
              <a:t>следующих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2985"/>
              </a:lnSpc>
            </a:pPr>
            <a:r>
              <a:rPr sz="2800" b="1" spc="-10" dirty="0">
                <a:solidFill>
                  <a:srgbClr val="0083F8"/>
                </a:solidFill>
                <a:latin typeface="Arial"/>
                <a:cs typeface="Arial"/>
              </a:rPr>
              <a:t>научнообоснованных</a:t>
            </a:r>
            <a:r>
              <a:rPr sz="2800" b="1" spc="5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подходах:</a:t>
            </a:r>
            <a:endParaRPr sz="2800">
              <a:latin typeface="Arial"/>
              <a:cs typeface="Arial"/>
            </a:endParaRPr>
          </a:p>
          <a:p>
            <a:pPr marL="1463675" indent="-34417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463675" algn="l"/>
                <a:tab pos="1464310" algn="l"/>
              </a:tabLst>
            </a:pP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-</a:t>
            </a:r>
            <a:r>
              <a:rPr sz="2800" b="1" spc="-5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культурно-историческом,</a:t>
            </a:r>
            <a:endParaRPr sz="2800">
              <a:latin typeface="Arial"/>
              <a:cs typeface="Arial"/>
            </a:endParaRPr>
          </a:p>
          <a:p>
            <a:pPr marL="2223770" lvl="1" indent="-3435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223770" algn="l"/>
                <a:tab pos="2224405" algn="l"/>
              </a:tabLst>
            </a:pP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-</a:t>
            </a:r>
            <a:r>
              <a:rPr sz="2800" b="1" spc="-8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деятельностном,</a:t>
            </a:r>
            <a:endParaRPr sz="2800">
              <a:latin typeface="Arial"/>
              <a:cs typeface="Arial"/>
            </a:endParaRPr>
          </a:p>
          <a:p>
            <a:pPr marL="2623185" lvl="2" indent="-3435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623185" algn="l"/>
                <a:tab pos="2623820" algn="l"/>
              </a:tabLst>
            </a:pP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-</a:t>
            </a:r>
            <a:r>
              <a:rPr sz="2800" b="1" spc="-6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83F8"/>
                </a:solidFill>
                <a:latin typeface="Arial"/>
                <a:cs typeface="Arial"/>
              </a:rPr>
              <a:t>личностном,</a:t>
            </a:r>
            <a:endParaRPr sz="2800">
              <a:latin typeface="Arial"/>
              <a:cs typeface="Arial"/>
            </a:endParaRPr>
          </a:p>
          <a:p>
            <a:pPr marL="2157095" indent="-34353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157095" algn="l"/>
                <a:tab pos="2157730" algn="l"/>
              </a:tabLst>
            </a:pP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-</a:t>
            </a:r>
            <a:r>
              <a:rPr sz="2800" b="1" spc="-2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83F8"/>
                </a:solidFill>
                <a:latin typeface="Arial"/>
                <a:cs typeface="Arial"/>
              </a:rPr>
              <a:t>аксиологическом,</a:t>
            </a:r>
            <a:endParaRPr sz="2800">
              <a:latin typeface="Arial"/>
              <a:cs typeface="Arial"/>
            </a:endParaRPr>
          </a:p>
          <a:p>
            <a:pPr marL="1847850" indent="-34353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847850" algn="l"/>
                <a:tab pos="1848485" algn="l"/>
              </a:tabLst>
            </a:pPr>
            <a:r>
              <a:rPr sz="2800" b="1" spc="-5" dirty="0">
                <a:solidFill>
                  <a:srgbClr val="0083F8"/>
                </a:solidFill>
                <a:latin typeface="Arial"/>
                <a:cs typeface="Arial"/>
              </a:rPr>
              <a:t>-</a:t>
            </a:r>
            <a:r>
              <a:rPr sz="2800" b="1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83F8"/>
                </a:solidFill>
                <a:latin typeface="Arial"/>
                <a:cs typeface="Arial"/>
              </a:rPr>
              <a:t>культурологическом.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868" y="333756"/>
            <a:ext cx="6336791" cy="98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144" y="1552397"/>
            <a:ext cx="7760334" cy="49282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35255">
              <a:lnSpc>
                <a:spcPct val="80000"/>
              </a:lnSpc>
              <a:spcBef>
                <a:spcPts val="675"/>
              </a:spcBef>
            </a:pP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разработке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ООП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ДО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учитывается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характеристика  возрастных </a:t>
            </a:r>
            <a:r>
              <a:rPr sz="2400" spc="-10" dirty="0">
                <a:solidFill>
                  <a:srgbClr val="0083F8"/>
                </a:solidFill>
                <a:latin typeface="Arial"/>
                <a:cs typeface="Arial"/>
              </a:rPr>
              <a:t>особенностей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развития детей </a:t>
            </a:r>
            <a:r>
              <a:rPr sz="2400" spc="5" dirty="0">
                <a:solidFill>
                  <a:srgbClr val="0083F8"/>
                </a:solidFill>
                <a:latin typeface="Arial"/>
                <a:cs typeface="Arial"/>
              </a:rPr>
              <a:t>до- 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школьного возраста необходимая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для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правильной  организации образовательного процесса,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как в  условиях семьи, так и в условиях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дошкольного  образовательного учреждения </a:t>
            </a:r>
            <a:r>
              <a:rPr sz="2400" spc="-10" dirty="0">
                <a:solidFill>
                  <a:srgbClr val="0083F8"/>
                </a:solidFill>
                <a:latin typeface="Arial"/>
                <a:cs typeface="Arial"/>
              </a:rPr>
              <a:t>данная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авторами Н.Е.  Вераксы, Т.С.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Комаровой, М.А.</a:t>
            </a:r>
            <a:r>
              <a:rPr sz="2400" spc="-2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Васильевой.</a:t>
            </a:r>
            <a:endParaRPr sz="2400">
              <a:latin typeface="Arial"/>
              <a:cs typeface="Arial"/>
            </a:endParaRPr>
          </a:p>
          <a:p>
            <a:pPr marL="12700" marR="1214755">
              <a:lnSpc>
                <a:spcPct val="80000"/>
              </a:lnSpc>
              <a:spcBef>
                <a:spcPts val="580"/>
              </a:spcBef>
            </a:pP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Характеристика особенностей детей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с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общим  недоразвитием речи представлена</a:t>
            </a:r>
            <a:r>
              <a:rPr sz="2400" spc="-4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авторами</a:t>
            </a:r>
            <a:endParaRPr sz="2400">
              <a:latin typeface="Arial"/>
              <a:cs typeface="Arial"/>
            </a:endParaRPr>
          </a:p>
          <a:p>
            <a:pPr marL="12700" marR="364490">
              <a:lnSpc>
                <a:spcPct val="80000"/>
              </a:lnSpc>
            </a:pP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программы «коррекционное обучение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воспитание  детей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с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недоразвитием речи»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Т.Б.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Филичева,</a:t>
            </a:r>
            <a:r>
              <a:rPr sz="2400" spc="-6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Г.В.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305"/>
              </a:lnSpc>
            </a:pP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Чиркина.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планировании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организации</a:t>
            </a:r>
            <a:r>
              <a:rPr sz="2400" spc="1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образовательного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300"/>
              </a:lnSpc>
              <a:spcBef>
                <a:spcPts val="270"/>
              </a:spcBef>
            </a:pP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процесса максимально учитываются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индивидуальные 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характеристики воспитанников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МБДОУ –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детский</a:t>
            </a:r>
            <a:r>
              <a:rPr sz="2400" spc="-5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сад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330"/>
              </a:lnSpc>
            </a:pP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№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3F8"/>
                </a:solidFill>
                <a:latin typeface="Arial"/>
                <a:cs typeface="Arial"/>
              </a:rPr>
              <a:t>468.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683" y="333756"/>
            <a:ext cx="4535424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4582" y="0"/>
            <a:ext cx="2709417" cy="1862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96094"/>
            <a:ext cx="1423797" cy="1261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512" y="211836"/>
            <a:ext cx="7984236" cy="1344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1583" y="284480"/>
            <a:ext cx="74041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Планируемые </a:t>
            </a:r>
            <a:r>
              <a:rPr sz="3200" dirty="0"/>
              <a:t>результаты</a:t>
            </a:r>
            <a:r>
              <a:rPr sz="3200" spc="-90" dirty="0"/>
              <a:t> </a:t>
            </a:r>
            <a:r>
              <a:rPr sz="3200" spc="-5" dirty="0"/>
              <a:t>освоения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875487" y="771855"/>
            <a:ext cx="7416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C3300"/>
                </a:solidFill>
                <a:latin typeface="Arial"/>
                <a:cs typeface="Arial"/>
              </a:rPr>
              <a:t>ООП ДО МБДОУ - детский </a:t>
            </a:r>
            <a:r>
              <a:rPr sz="3200" b="1" spc="-5" dirty="0">
                <a:solidFill>
                  <a:srgbClr val="CC3300"/>
                </a:solidFill>
                <a:latin typeface="Arial"/>
                <a:cs typeface="Arial"/>
              </a:rPr>
              <a:t>сад </a:t>
            </a:r>
            <a:r>
              <a:rPr sz="3200" b="1" spc="5" dirty="0">
                <a:solidFill>
                  <a:srgbClr val="CC3300"/>
                </a:solidFill>
                <a:latin typeface="Arial"/>
                <a:cs typeface="Arial"/>
              </a:rPr>
              <a:t>№</a:t>
            </a:r>
            <a:r>
              <a:rPr sz="3200" b="1" spc="-17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CC3300"/>
                </a:solidFill>
                <a:latin typeface="Arial"/>
                <a:cs typeface="Arial"/>
              </a:rPr>
              <a:t>468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3523" y="1969007"/>
            <a:ext cx="1187195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5444" y="2249423"/>
            <a:ext cx="5455920" cy="51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2266188"/>
            <a:ext cx="5425440" cy="0"/>
          </a:xfrm>
          <a:custGeom>
            <a:avLst/>
            <a:gdLst/>
            <a:ahLst/>
            <a:cxnLst/>
            <a:rect l="l" t="t" r="r" b="b"/>
            <a:pathLst>
              <a:path w="5425440">
                <a:moveTo>
                  <a:pt x="0" y="0"/>
                </a:moveTo>
                <a:lnTo>
                  <a:pt x="5425440" y="0"/>
                </a:lnTo>
              </a:path>
            </a:pathLst>
          </a:custGeom>
          <a:ln w="21335">
            <a:solidFill>
              <a:srgbClr val="008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4311" y="1969007"/>
            <a:ext cx="1400556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3032" y="1969007"/>
            <a:ext cx="1586483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96155" y="1969007"/>
            <a:ext cx="399288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9035" y="1969007"/>
            <a:ext cx="1016508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80659" y="1969007"/>
            <a:ext cx="1182624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1580134"/>
            <a:ext cx="8279130" cy="4951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ts val="173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83F8"/>
                </a:solidFill>
                <a:latin typeface="Arial"/>
                <a:cs typeface="Arial"/>
              </a:rPr>
              <a:t>Планируемые результаты </a:t>
            </a:r>
            <a:r>
              <a:rPr sz="1600" b="1" spc="-5" dirty="0">
                <a:solidFill>
                  <a:srgbClr val="0083F8"/>
                </a:solidFill>
                <a:latin typeface="Arial"/>
                <a:cs typeface="Arial"/>
              </a:rPr>
              <a:t>освоения </a:t>
            </a:r>
            <a:r>
              <a:rPr sz="1600" b="1" spc="-10" dirty="0">
                <a:solidFill>
                  <a:srgbClr val="0083F8"/>
                </a:solidFill>
                <a:latin typeface="Arial"/>
                <a:cs typeface="Arial"/>
              </a:rPr>
              <a:t>ООП ДО </a:t>
            </a:r>
            <a:r>
              <a:rPr sz="1600" b="1" spc="-5" dirty="0">
                <a:solidFill>
                  <a:srgbClr val="0083F8"/>
                </a:solidFill>
                <a:latin typeface="Arial"/>
                <a:cs typeface="Arial"/>
              </a:rPr>
              <a:t>выражены</a:t>
            </a:r>
            <a:r>
              <a:rPr sz="1600" b="1" spc="229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83F8"/>
                </a:solidFill>
                <a:latin typeface="Arial"/>
                <a:cs typeface="Arial"/>
              </a:rPr>
              <a:t>целевыми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730"/>
              </a:lnSpc>
            </a:pPr>
            <a:r>
              <a:rPr sz="1600" b="1" spc="-10" dirty="0">
                <a:solidFill>
                  <a:srgbClr val="0083F8"/>
                </a:solidFill>
                <a:latin typeface="Arial"/>
                <a:cs typeface="Arial"/>
              </a:rPr>
              <a:t>ориентирами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83F8"/>
                </a:solidFill>
                <a:latin typeface="Arial"/>
                <a:cs typeface="Arial"/>
              </a:rPr>
              <a:t>Целевые ориентиры </a:t>
            </a:r>
            <a:r>
              <a:rPr sz="1600" b="1" spc="-5" dirty="0">
                <a:solidFill>
                  <a:srgbClr val="0083F8"/>
                </a:solidFill>
                <a:latin typeface="Arial"/>
                <a:cs typeface="Arial"/>
              </a:rPr>
              <a:t>образования в раннем</a:t>
            </a:r>
            <a:r>
              <a:rPr sz="1600" b="1" spc="15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3F8"/>
                </a:solidFill>
                <a:latin typeface="Arial"/>
                <a:cs typeface="Arial"/>
              </a:rPr>
              <a:t>возрасте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355600" marR="6350" indent="-343535" algn="just">
              <a:lnSpc>
                <a:spcPts val="1540"/>
              </a:lnSpc>
              <a:spcBef>
                <a:spcPts val="365"/>
              </a:spcBef>
              <a:buFont typeface="Arial"/>
              <a:buChar char="•"/>
              <a:tabLst>
                <a:tab pos="356235" algn="l"/>
              </a:tabLst>
            </a:pPr>
            <a:r>
              <a:rPr sz="1600" i="1" spc="-10" dirty="0">
                <a:solidFill>
                  <a:srgbClr val="0083F8"/>
                </a:solidFill>
                <a:latin typeface="Arial"/>
                <a:cs typeface="Arial"/>
              </a:rPr>
              <a:t>ребенок интересуется окружающими </a:t>
            </a: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предметами и активно действует с  </a:t>
            </a:r>
            <a:r>
              <a:rPr sz="1600" i="1" spc="-10" dirty="0">
                <a:solidFill>
                  <a:srgbClr val="0083F8"/>
                </a:solidFill>
                <a:latin typeface="Arial"/>
                <a:cs typeface="Arial"/>
              </a:rPr>
              <a:t>ними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;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эмоционально вовлечен в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действия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 игрушками и другими предметами,  стремится проявлять настойчивость в достижении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результата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своих</a:t>
            </a:r>
            <a:r>
              <a:rPr sz="1600" spc="28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действий;</a:t>
            </a:r>
            <a:endParaRPr sz="1600">
              <a:latin typeface="Arial"/>
              <a:cs typeface="Arial"/>
            </a:endParaRPr>
          </a:p>
          <a:p>
            <a:pPr marL="355600" marR="5715" indent="-343535" algn="just">
              <a:lnSpc>
                <a:spcPct val="80000"/>
              </a:lnSpc>
              <a:spcBef>
                <a:spcPts val="390"/>
              </a:spcBef>
              <a:buFont typeface="Arial"/>
              <a:buChar char="•"/>
              <a:tabLst>
                <a:tab pos="356235" algn="l"/>
              </a:tabLst>
            </a:pPr>
            <a:r>
              <a:rPr sz="1600" i="1" spc="-10" dirty="0">
                <a:solidFill>
                  <a:srgbClr val="0083F8"/>
                </a:solidFill>
                <a:latin typeface="Arial"/>
                <a:cs typeface="Arial"/>
              </a:rPr>
              <a:t>использует </a:t>
            </a: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специфические, </a:t>
            </a:r>
            <a:r>
              <a:rPr sz="1600" i="1" spc="-10" dirty="0">
                <a:solidFill>
                  <a:srgbClr val="0083F8"/>
                </a:solidFill>
                <a:latin typeface="Arial"/>
                <a:cs typeface="Arial"/>
              </a:rPr>
              <a:t>культурно фиксированные </a:t>
            </a: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предметные действия, 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знает назначение бытовых предметов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(ложки,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расчески, карандаша 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пр.)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умеет 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пользоваться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ими.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Владеет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простейшими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навыками самообслуживания;  стремится проявлять самостоятельность в бытовом и игровом</a:t>
            </a:r>
            <a:r>
              <a:rPr sz="1600" spc="16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поведении;</a:t>
            </a:r>
            <a:endParaRPr sz="1600">
              <a:latin typeface="Arial"/>
              <a:cs typeface="Arial"/>
            </a:endParaRPr>
          </a:p>
          <a:p>
            <a:pPr marL="355600" marR="5715" indent="-343535" algn="just">
              <a:lnSpc>
                <a:spcPts val="1540"/>
              </a:lnSpc>
              <a:spcBef>
                <a:spcPts val="365"/>
              </a:spcBef>
              <a:buFont typeface="Arial"/>
              <a:buChar char="•"/>
              <a:tabLst>
                <a:tab pos="356235" algn="l"/>
              </a:tabLst>
            </a:pP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владеет </a:t>
            </a:r>
            <a:r>
              <a:rPr sz="1600" i="1" spc="-10" dirty="0">
                <a:solidFill>
                  <a:srgbClr val="0083F8"/>
                </a:solidFill>
                <a:latin typeface="Arial"/>
                <a:cs typeface="Arial"/>
              </a:rPr>
              <a:t>активной </a:t>
            </a: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речью,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включенной в общение; может обращаться с  вопросами и просьбами, понимает речь взрослых; знает названия окружающих  предметов и</a:t>
            </a:r>
            <a:r>
              <a:rPr sz="1600" spc="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игрушек;</a:t>
            </a:r>
            <a:endParaRPr sz="1600">
              <a:latin typeface="Arial"/>
              <a:cs typeface="Arial"/>
            </a:endParaRPr>
          </a:p>
          <a:p>
            <a:pPr marL="355600" marR="6350" indent="-343535" algn="just">
              <a:lnSpc>
                <a:spcPts val="1540"/>
              </a:lnSpc>
              <a:spcBef>
                <a:spcPts val="375"/>
              </a:spcBef>
              <a:buFont typeface="Arial"/>
              <a:buChar char="•"/>
              <a:tabLst>
                <a:tab pos="356235" algn="l"/>
              </a:tabLst>
            </a:pP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стремится к общению </a:t>
            </a:r>
            <a:r>
              <a:rPr sz="1600" i="1" dirty="0">
                <a:solidFill>
                  <a:srgbClr val="0083F8"/>
                </a:solidFill>
                <a:latin typeface="Arial"/>
                <a:cs typeface="Arial"/>
              </a:rPr>
              <a:t>со </a:t>
            </a: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взрослыми и </a:t>
            </a:r>
            <a:r>
              <a:rPr sz="1600" i="1" spc="-10" dirty="0">
                <a:solidFill>
                  <a:srgbClr val="0083F8"/>
                </a:solidFill>
                <a:latin typeface="Arial"/>
                <a:cs typeface="Arial"/>
              </a:rPr>
              <a:t>активно </a:t>
            </a: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подражает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им в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движениях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  действиях; появляются игры, в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которых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ребенок воспроизводит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действия 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взрослого;</a:t>
            </a:r>
            <a:endParaRPr sz="1600">
              <a:latin typeface="Arial"/>
              <a:cs typeface="Arial"/>
            </a:endParaRPr>
          </a:p>
          <a:p>
            <a:pPr marL="355600" marR="5715" indent="-343535" algn="just">
              <a:lnSpc>
                <a:spcPts val="1540"/>
              </a:lnSpc>
              <a:spcBef>
                <a:spcPts val="375"/>
              </a:spcBef>
              <a:buFont typeface="Arial"/>
              <a:buChar char="•"/>
              <a:tabLst>
                <a:tab pos="356235" algn="l"/>
              </a:tabLst>
            </a:pP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проявляет интерес к сверстникам;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наблюдает за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их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действиями и подражает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им;</a:t>
            </a:r>
            <a:endParaRPr sz="1600">
              <a:latin typeface="Arial"/>
              <a:cs typeface="Arial"/>
            </a:endParaRPr>
          </a:p>
          <a:p>
            <a:pPr marL="355600" marR="5080" indent="-343535" algn="just">
              <a:lnSpc>
                <a:spcPts val="1540"/>
              </a:lnSpc>
              <a:spcBef>
                <a:spcPts val="375"/>
              </a:spcBef>
              <a:buFont typeface="Arial"/>
              <a:buChar char="•"/>
              <a:tabLst>
                <a:tab pos="356235" algn="l"/>
              </a:tabLst>
            </a:pP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проявляет интерес к стихам, </a:t>
            </a:r>
            <a:r>
              <a:rPr sz="1600" i="1" spc="-10" dirty="0">
                <a:solidFill>
                  <a:srgbClr val="0083F8"/>
                </a:solidFill>
                <a:latin typeface="Arial"/>
                <a:cs typeface="Arial"/>
              </a:rPr>
              <a:t>песням </a:t>
            </a: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и сказкам, рассматриванию картинки, 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стремится двигаться под музыку; эмоционально откликается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различные 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произведения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культуры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1600" spc="11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искусства;</a:t>
            </a:r>
            <a:endParaRPr sz="1600">
              <a:latin typeface="Arial"/>
              <a:cs typeface="Arial"/>
            </a:endParaRPr>
          </a:p>
          <a:p>
            <a:pPr marL="355600" indent="-343535" algn="just">
              <a:lnSpc>
                <a:spcPts val="1730"/>
              </a:lnSpc>
              <a:spcBef>
                <a:spcPts val="5"/>
              </a:spcBef>
              <a:buFont typeface="Arial"/>
              <a:buChar char="•"/>
              <a:tabLst>
                <a:tab pos="356235" algn="l"/>
              </a:tabLst>
            </a:pP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у</a:t>
            </a:r>
            <a:r>
              <a:rPr sz="1600" i="1" spc="204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83F8"/>
                </a:solidFill>
                <a:latin typeface="Arial"/>
                <a:cs typeface="Arial"/>
              </a:rPr>
              <a:t>ребенка</a:t>
            </a:r>
            <a:r>
              <a:rPr sz="1600" i="1" spc="21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83F8"/>
                </a:solidFill>
                <a:latin typeface="Arial"/>
                <a:cs typeface="Arial"/>
              </a:rPr>
              <a:t>развита</a:t>
            </a:r>
            <a:r>
              <a:rPr sz="1600" i="1" spc="22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83F8"/>
                </a:solidFill>
                <a:latin typeface="Arial"/>
                <a:cs typeface="Arial"/>
              </a:rPr>
              <a:t>крупная</a:t>
            </a:r>
            <a:r>
              <a:rPr sz="1600" i="1" spc="204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83F8"/>
                </a:solidFill>
                <a:latin typeface="Arial"/>
                <a:cs typeface="Arial"/>
              </a:rPr>
              <a:t>моторика,</a:t>
            </a:r>
            <a:r>
              <a:rPr sz="1600" i="1" spc="21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он</a:t>
            </a:r>
            <a:r>
              <a:rPr sz="1600" spc="19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стремится</a:t>
            </a:r>
            <a:r>
              <a:rPr sz="1600" spc="21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осваивать</a:t>
            </a:r>
            <a:r>
              <a:rPr sz="1600" spc="21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различные</a:t>
            </a:r>
            <a:r>
              <a:rPr sz="1600" spc="229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виды</a:t>
            </a:r>
            <a:endParaRPr sz="1600">
              <a:latin typeface="Arial"/>
              <a:cs typeface="Arial"/>
            </a:endParaRPr>
          </a:p>
          <a:p>
            <a:pPr marL="355600" algn="just">
              <a:lnSpc>
                <a:spcPts val="1730"/>
              </a:lnSpc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движения (бег,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лазанье,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перешагивание и</a:t>
            </a:r>
            <a:r>
              <a:rPr sz="1600" spc="15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пр.).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7424" y="0"/>
            <a:ext cx="7656576" cy="1862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96094"/>
            <a:ext cx="1423797" cy="1261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4408" y="583311"/>
            <a:ext cx="6422390" cy="0"/>
          </a:xfrm>
          <a:custGeom>
            <a:avLst/>
            <a:gdLst/>
            <a:ahLst/>
            <a:cxnLst/>
            <a:rect l="l" t="t" r="r" b="b"/>
            <a:pathLst>
              <a:path w="6422390">
                <a:moveTo>
                  <a:pt x="0" y="0"/>
                </a:moveTo>
                <a:lnTo>
                  <a:pt x="6422136" y="0"/>
                </a:lnTo>
              </a:path>
            </a:pathLst>
          </a:custGeom>
          <a:ln w="24383">
            <a:solidFill>
              <a:srgbClr val="008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0263" y="249936"/>
            <a:ext cx="6795516" cy="513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2089" y="305561"/>
            <a:ext cx="6445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83F8"/>
                </a:solidFill>
              </a:rPr>
              <a:t>Целевые ориентиры </a:t>
            </a:r>
            <a:r>
              <a:rPr sz="1800" dirty="0">
                <a:solidFill>
                  <a:srgbClr val="0083F8"/>
                </a:solidFill>
              </a:rPr>
              <a:t>на </a:t>
            </a:r>
            <a:r>
              <a:rPr sz="1800" spc="-10" dirty="0">
                <a:solidFill>
                  <a:srgbClr val="0083F8"/>
                </a:solidFill>
              </a:rPr>
              <a:t>этапе завершения</a:t>
            </a:r>
            <a:r>
              <a:rPr sz="1800" spc="125" dirty="0">
                <a:solidFill>
                  <a:srgbClr val="0083F8"/>
                </a:solidFill>
              </a:rPr>
              <a:t> </a:t>
            </a:r>
            <a:r>
              <a:rPr sz="1800" spc="-10" dirty="0">
                <a:solidFill>
                  <a:srgbClr val="0083F8"/>
                </a:solidFill>
              </a:rPr>
              <a:t>дошкольного</a:t>
            </a:r>
            <a:endParaRPr sz="1800"/>
          </a:p>
        </p:txBody>
      </p:sp>
      <p:sp>
        <p:nvSpPr>
          <p:cNvPr id="7" name="object 7"/>
          <p:cNvSpPr/>
          <p:nvPr/>
        </p:nvSpPr>
        <p:spPr>
          <a:xfrm>
            <a:off x="3782567" y="469391"/>
            <a:ext cx="1866900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9728" y="784859"/>
            <a:ext cx="1592579" cy="57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6713" y="802766"/>
            <a:ext cx="1559560" cy="0"/>
          </a:xfrm>
          <a:custGeom>
            <a:avLst/>
            <a:gdLst/>
            <a:ahLst/>
            <a:cxnLst/>
            <a:rect l="l" t="t" r="r" b="b"/>
            <a:pathLst>
              <a:path w="1559560">
                <a:moveTo>
                  <a:pt x="0" y="0"/>
                </a:moveTo>
                <a:lnTo>
                  <a:pt x="1559052" y="0"/>
                </a:lnTo>
              </a:path>
            </a:pathLst>
          </a:custGeom>
          <a:ln w="24384">
            <a:solidFill>
              <a:srgbClr val="008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90" y="525017"/>
            <a:ext cx="8413750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36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83F8"/>
                </a:solidFill>
                <a:latin typeface="Arial"/>
                <a:cs typeface="Arial"/>
              </a:rPr>
              <a:t>образования:</a:t>
            </a:r>
            <a:endParaRPr sz="180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ребенок овладевает основными культурными способами деятельности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, проявляет  инициативу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самостоятельность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разных видах деятельности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-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игре, общении, познавательно-  исследовательской деятельности, конструировании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др.; способен выбирать себе род занятий,  участников по совместной</a:t>
            </a:r>
            <a:r>
              <a:rPr sz="1400" spc="-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деятельности;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ребенок обладает установкой положительного отношения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к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миру,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к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разным видам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труда,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другим людям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самому себе,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обладает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чувством собственного достоинства; активно  взаимодействует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со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сверстниками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взрослыми, участвует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совместных играх. Способен  договариваться, учитывать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интересы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чувства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других,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сопереживать неудачам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радоваться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успехам других, адекватно проявляет свои чувства,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том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числе чувство веры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себя, старается  разрешать</a:t>
            </a:r>
            <a:r>
              <a:rPr sz="1400" spc="-4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конфликты;</a:t>
            </a:r>
            <a:endParaRPr sz="1400">
              <a:latin typeface="Arial"/>
              <a:cs typeface="Arial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ребенок </a:t>
            </a:r>
            <a:r>
              <a:rPr sz="1400" i="1" spc="-10" dirty="0">
                <a:solidFill>
                  <a:srgbClr val="0083F8"/>
                </a:solidFill>
                <a:latin typeface="Arial"/>
                <a:cs typeface="Arial"/>
              </a:rPr>
              <a:t>обладает </a:t>
            </a: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развитым </a:t>
            </a:r>
            <a:r>
              <a:rPr sz="1400" i="1" spc="-10" dirty="0">
                <a:solidFill>
                  <a:srgbClr val="0083F8"/>
                </a:solidFill>
                <a:latin typeface="Arial"/>
                <a:cs typeface="Arial"/>
              </a:rPr>
              <a:t>воображением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которое реализуется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разных видах  деятельности,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прежде всего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игре; ребенок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владеет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разными формами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видами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игры, 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различает условную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реальную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ситуации,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умеет подчиняться разным правилам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социальным  нормам;</a:t>
            </a:r>
            <a:endParaRPr sz="1400">
              <a:latin typeface="Arial"/>
              <a:cs typeface="Arial"/>
            </a:endParaRPr>
          </a:p>
          <a:p>
            <a:pPr marL="355600" marR="5715" indent="-342900" algn="just">
              <a:lnSpc>
                <a:spcPct val="801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ребенок достаточно хорошо владеет устной речью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, может выражать свои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мысли 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желания,  может использовать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речь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для выражения своих мыслей, чувств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желаний, построения  речевого высказывания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ситуации общения,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может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выделять звуки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словах,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у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ребенка  складываются предпосылки</a:t>
            </a:r>
            <a:r>
              <a:rPr sz="1400" spc="-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грамотности;</a:t>
            </a:r>
            <a:endParaRPr sz="1400">
              <a:latin typeface="Arial"/>
              <a:cs typeface="Arial"/>
            </a:endParaRPr>
          </a:p>
          <a:p>
            <a:pPr marL="355600" marR="5715" indent="-342900" algn="just">
              <a:lnSpc>
                <a:spcPts val="1340"/>
              </a:lnSpc>
              <a:spcBef>
                <a:spcPts val="330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dirty="0">
                <a:solidFill>
                  <a:srgbClr val="0083F8"/>
                </a:solidFill>
                <a:latin typeface="Arial"/>
                <a:cs typeface="Arial"/>
              </a:rPr>
              <a:t>у </a:t>
            </a: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ребенка </a:t>
            </a:r>
            <a:r>
              <a:rPr sz="1400" i="1" spc="-10" dirty="0">
                <a:solidFill>
                  <a:srgbClr val="0083F8"/>
                </a:solidFill>
                <a:latin typeface="Arial"/>
                <a:cs typeface="Arial"/>
              </a:rPr>
              <a:t>развита </a:t>
            </a: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крупная </a:t>
            </a:r>
            <a:r>
              <a:rPr sz="1400" i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мелкая моторика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; он подвижен, вынослив, владеет основными  движениями, может контролировать свои движения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управлять ими;</a:t>
            </a:r>
            <a:endParaRPr sz="1400">
              <a:latin typeface="Arial"/>
              <a:cs typeface="Arial"/>
            </a:endParaRPr>
          </a:p>
          <a:p>
            <a:pPr marL="355600" marR="5715" indent="-342900" algn="just">
              <a:lnSpc>
                <a:spcPts val="134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ребенок способен </a:t>
            </a:r>
            <a:r>
              <a:rPr sz="1400" i="1" dirty="0">
                <a:solidFill>
                  <a:srgbClr val="0083F8"/>
                </a:solidFill>
                <a:latin typeface="Arial"/>
                <a:cs typeface="Arial"/>
              </a:rPr>
              <a:t>к </a:t>
            </a: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волевым усилиям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, может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следовать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социальным нормам поведения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правилам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разных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видах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деятельности, во взаимоотношениях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со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взрослыми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сверстниками,  может соблюдать правила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безопасного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поведения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личной</a:t>
            </a:r>
            <a:r>
              <a:rPr sz="1400" spc="-10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гигиены;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90" y="4982083"/>
            <a:ext cx="21755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23825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</a:t>
            </a:r>
            <a:r>
              <a:rPr sz="1400" i="1" spc="-15" dirty="0">
                <a:solidFill>
                  <a:srgbClr val="0083F8"/>
                </a:solidFill>
                <a:latin typeface="Arial"/>
                <a:cs typeface="Arial"/>
              </a:rPr>
              <a:t>б</a:t>
            </a: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ено</a:t>
            </a:r>
            <a:r>
              <a:rPr sz="1400" i="1" dirty="0">
                <a:solidFill>
                  <a:srgbClr val="0083F8"/>
                </a:solidFill>
                <a:latin typeface="Arial"/>
                <a:cs typeface="Arial"/>
              </a:rPr>
              <a:t>к	</a:t>
            </a: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про</a:t>
            </a:r>
            <a:r>
              <a:rPr sz="1400" i="1" spc="-10" dirty="0">
                <a:solidFill>
                  <a:srgbClr val="0083F8"/>
                </a:solidFill>
                <a:latin typeface="Arial"/>
                <a:cs typeface="Arial"/>
              </a:rPr>
              <a:t>я</a:t>
            </a:r>
            <a:r>
              <a:rPr sz="1400" i="1" dirty="0">
                <a:solidFill>
                  <a:srgbClr val="0083F8"/>
                </a:solidFill>
                <a:latin typeface="Arial"/>
                <a:cs typeface="Arial"/>
              </a:rPr>
              <a:t>вл</a:t>
            </a:r>
            <a:r>
              <a:rPr sz="1400" i="1" spc="-20" dirty="0">
                <a:solidFill>
                  <a:srgbClr val="0083F8"/>
                </a:solidFill>
                <a:latin typeface="Arial"/>
                <a:cs typeface="Arial"/>
              </a:rPr>
              <a:t>я</a:t>
            </a: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ет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4779" y="4982083"/>
            <a:ext cx="6057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3735" algn="l"/>
                <a:tab pos="2710180" algn="l"/>
                <a:tab pos="3622040" algn="l"/>
                <a:tab pos="4643120" algn="l"/>
                <a:tab pos="494792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любознательность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,	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задает	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вопросы	взрослым	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	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сверстникам,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490" y="5152466"/>
            <a:ext cx="43484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97305" algn="l"/>
                <a:tab pos="3606800" algn="l"/>
              </a:tabLst>
            </a:pP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интересуется	причинно-следственными	связями,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3058" y="5152466"/>
            <a:ext cx="35782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8055" algn="l"/>
                <a:tab pos="2459990" algn="l"/>
              </a:tabLst>
            </a:pP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пытается	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самостоятельно	придумывать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2490" y="5323713"/>
            <a:ext cx="8071484" cy="10928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ts val="1340"/>
              </a:lnSpc>
              <a:spcBef>
                <a:spcPts val="430"/>
              </a:spcBef>
            </a:pP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объяснения явлениям природы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поступкам людей; склонен наблюдать, экспериментировать.  Обладает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начальными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знаниями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себе,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природном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социальном мире,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котором он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живет;  знаком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с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произведениями детской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литературы, обладает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элементарными представлениями из  области живой природы, естествознания, математики, истории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т.п.;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ребенок способен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к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принятию собственных решений, опираясь на свои знания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умения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различных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видах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деятельности.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4582" y="0"/>
            <a:ext cx="2709417" cy="1862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96094"/>
            <a:ext cx="1423797" cy="1261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5444" y="65531"/>
            <a:ext cx="7523988" cy="1603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2634" y="127254"/>
            <a:ext cx="7018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"/>
                <a:cs typeface="Arial"/>
              </a:rPr>
              <a:t>Целевые ориентиры ООП </a:t>
            </a:r>
            <a:r>
              <a:rPr sz="2800" i="1" spc="-10" dirty="0">
                <a:latin typeface="Arial"/>
                <a:cs typeface="Arial"/>
              </a:rPr>
              <a:t>ДО </a:t>
            </a:r>
            <a:r>
              <a:rPr sz="2800" i="1" spc="-5" dirty="0">
                <a:latin typeface="Arial"/>
                <a:cs typeface="Arial"/>
              </a:rPr>
              <a:t>в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части,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3460" y="553973"/>
            <a:ext cx="55759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2729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CC3300"/>
                </a:solidFill>
                <a:latin typeface="Arial"/>
                <a:cs typeface="Arial"/>
              </a:rPr>
              <a:t>формируемой участниками  </a:t>
            </a:r>
            <a:r>
              <a:rPr sz="2800" b="1" i="1" spc="-10" dirty="0">
                <a:solidFill>
                  <a:srgbClr val="CC3300"/>
                </a:solidFill>
                <a:latin typeface="Arial"/>
                <a:cs typeface="Arial"/>
              </a:rPr>
              <a:t>образовательных</a:t>
            </a:r>
            <a:r>
              <a:rPr sz="2800" b="1" i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i="1" spc="-5" dirty="0">
                <a:solidFill>
                  <a:srgbClr val="CC3300"/>
                </a:solidFill>
                <a:latin typeface="Arial"/>
                <a:cs typeface="Arial"/>
              </a:rPr>
              <a:t>отношений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589278"/>
            <a:ext cx="8063230" cy="493966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5600" marR="5715" indent="-343535" algn="just">
              <a:lnSpc>
                <a:spcPct val="80000"/>
              </a:lnSpc>
              <a:spcBef>
                <a:spcPts val="405"/>
              </a:spcBef>
              <a:buFont typeface="Arial"/>
              <a:buChar char="•"/>
              <a:tabLst>
                <a:tab pos="356235" algn="l"/>
              </a:tabLst>
            </a:pPr>
            <a:r>
              <a:rPr sz="1300" i="1" spc="-5" dirty="0">
                <a:solidFill>
                  <a:srgbClr val="0083F8"/>
                </a:solidFill>
                <a:latin typeface="Arial"/>
                <a:cs typeface="Arial"/>
              </a:rPr>
              <a:t>ребенок ориентирован </a:t>
            </a:r>
            <a:r>
              <a:rPr sz="1300" i="1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1300" i="1" spc="-5" dirty="0">
                <a:solidFill>
                  <a:srgbClr val="0083F8"/>
                </a:solidFill>
                <a:latin typeface="Arial"/>
                <a:cs typeface="Arial"/>
              </a:rPr>
              <a:t>сотрудничество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,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дружелюбен,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приязненно расположен к людям,  способен участвовать в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общих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делах, совместных действиях, деятельности с другими детьми и  взрослыми;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способен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понимать состояния и поступки других людей, выбирать адекватные  способы поведения в социальной ситуации и уметь преобразовывать ее с целью оптимизации 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общения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с</a:t>
            </a:r>
            <a:r>
              <a:rPr sz="1300" spc="3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окружающими;</a:t>
            </a:r>
            <a:endParaRPr sz="1300">
              <a:latin typeface="Arial"/>
              <a:cs typeface="Arial"/>
            </a:endParaRPr>
          </a:p>
          <a:p>
            <a:pPr marL="355600" marR="5080" indent="-343535" algn="just">
              <a:lnSpc>
                <a:spcPts val="1250"/>
              </a:lnSpc>
              <a:spcBef>
                <a:spcPts val="300"/>
              </a:spcBef>
              <a:buFont typeface="Arial"/>
              <a:buChar char="•"/>
              <a:tabLst>
                <a:tab pos="356235" algn="l"/>
              </a:tabLst>
            </a:pPr>
            <a:r>
              <a:rPr sz="1300" i="1" spc="-5" dirty="0">
                <a:solidFill>
                  <a:srgbClr val="0083F8"/>
                </a:solidFill>
                <a:latin typeface="Arial"/>
                <a:cs typeface="Arial"/>
              </a:rPr>
              <a:t>ребенок обладает установкой </a:t>
            </a:r>
            <a:r>
              <a:rPr sz="1300" i="1" spc="-10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1300" i="1" spc="-5" dirty="0">
                <a:solidFill>
                  <a:srgbClr val="0083F8"/>
                </a:solidFill>
                <a:latin typeface="Arial"/>
                <a:cs typeface="Arial"/>
              </a:rPr>
              <a:t>толерантность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, способностью мириться, уживаться с тем,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что 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является отличным, непохожим, непривычным (например, с чужим мнением, с человеком,  имеющим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недостатки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физического развития, с людьми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других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национальностей и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др.);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с  удовольствием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рассказывает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о своих друзьях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других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этносов,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высказывает желание расширять 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круг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межэтнического</a:t>
            </a:r>
            <a:r>
              <a:rPr sz="1300" spc="8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общения;</a:t>
            </a:r>
            <a:endParaRPr sz="1300">
              <a:latin typeface="Arial"/>
              <a:cs typeface="Arial"/>
            </a:endParaRPr>
          </a:p>
          <a:p>
            <a:pPr marL="355600" marR="6985" indent="-343535" algn="just">
              <a:lnSpc>
                <a:spcPts val="1250"/>
              </a:lnSpc>
              <a:spcBef>
                <a:spcPts val="305"/>
              </a:spcBef>
              <a:buFont typeface="Arial"/>
              <a:buChar char="•"/>
              <a:tabLst>
                <a:tab pos="356235" algn="l"/>
              </a:tabLst>
            </a:pPr>
            <a:r>
              <a:rPr sz="1300" i="1" spc="-5" dirty="0">
                <a:solidFill>
                  <a:srgbClr val="0083F8"/>
                </a:solidFill>
                <a:latin typeface="Arial"/>
                <a:cs typeface="Arial"/>
              </a:rPr>
              <a:t>ребенок знает некоторые способы налаживания межэтнического общения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с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детьми других 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этносов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использует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их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при решении проблемно-игровых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реальных ситуаций</a:t>
            </a:r>
            <a:r>
              <a:rPr sz="1300" spc="8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взаимодействия;</a:t>
            </a:r>
            <a:endParaRPr sz="1300">
              <a:latin typeface="Arial"/>
              <a:cs typeface="Arial"/>
            </a:endParaRPr>
          </a:p>
          <a:p>
            <a:pPr marL="355600" marR="7620" indent="-343535" algn="just">
              <a:lnSpc>
                <a:spcPct val="80000"/>
              </a:lnSpc>
              <a:spcBef>
                <a:spcPts val="320"/>
              </a:spcBef>
              <a:buClr>
                <a:srgbClr val="0083F8"/>
              </a:buClr>
              <a:buFont typeface="Arial"/>
              <a:buChar char="•"/>
              <a:tabLst>
                <a:tab pos="401955" algn="l"/>
              </a:tabLst>
            </a:pPr>
            <a:r>
              <a:rPr dirty="0"/>
              <a:t>	</a:t>
            </a:r>
            <a:r>
              <a:rPr sz="1300" i="1" spc="-5" dirty="0">
                <a:solidFill>
                  <a:srgbClr val="0083F8"/>
                </a:solidFill>
                <a:latin typeface="Arial"/>
                <a:cs typeface="Arial"/>
              </a:rPr>
              <a:t>ребенок обладает чувством разумной </a:t>
            </a:r>
            <a:r>
              <a:rPr sz="1300" i="1" dirty="0">
                <a:solidFill>
                  <a:srgbClr val="0083F8"/>
                </a:solidFill>
                <a:latin typeface="Arial"/>
                <a:cs typeface="Arial"/>
              </a:rPr>
              <a:t>осторожности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,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выполняет выработанные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обществом 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правила поведения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(на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дороге,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природе,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в социальной</a:t>
            </a:r>
            <a:r>
              <a:rPr sz="1300" spc="22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действительности);</a:t>
            </a:r>
            <a:endParaRPr sz="1300">
              <a:latin typeface="Arial"/>
              <a:cs typeface="Arial"/>
            </a:endParaRPr>
          </a:p>
          <a:p>
            <a:pPr marL="355600" marR="7620" indent="-343535" algn="just">
              <a:lnSpc>
                <a:spcPct val="80000"/>
              </a:lnSpc>
              <a:spcBef>
                <a:spcPts val="315"/>
              </a:spcBef>
              <a:buFont typeface="Arial"/>
              <a:buChar char="•"/>
              <a:tabLst>
                <a:tab pos="356235" algn="l"/>
              </a:tabLst>
            </a:pPr>
            <a:r>
              <a:rPr sz="1300" i="1" spc="-5" dirty="0">
                <a:solidFill>
                  <a:srgbClr val="0083F8"/>
                </a:solidFill>
                <a:latin typeface="Arial"/>
                <a:cs typeface="Arial"/>
              </a:rPr>
              <a:t>ребенок </a:t>
            </a:r>
            <a:r>
              <a:rPr sz="1300" i="1" dirty="0">
                <a:solidFill>
                  <a:srgbClr val="0083F8"/>
                </a:solidFill>
                <a:latin typeface="Arial"/>
                <a:cs typeface="Arial"/>
              </a:rPr>
              <a:t>проявляет </a:t>
            </a:r>
            <a:r>
              <a:rPr sz="1300" i="1" spc="-5" dirty="0">
                <a:solidFill>
                  <a:srgbClr val="0083F8"/>
                </a:solidFill>
                <a:latin typeface="Arial"/>
                <a:cs typeface="Arial"/>
              </a:rPr>
              <a:t>уважение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к родителям (близким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людям),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проявляет воспитанность и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уважение 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по отношению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к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старшим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и не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обижает маленьких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и слабых,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посильно помогает</a:t>
            </a:r>
            <a:r>
              <a:rPr sz="1300" spc="2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им;</a:t>
            </a:r>
            <a:endParaRPr sz="1300">
              <a:latin typeface="Arial"/>
              <a:cs typeface="Arial"/>
            </a:endParaRPr>
          </a:p>
          <a:p>
            <a:pPr marL="355600" marR="6985" indent="-343535" algn="just">
              <a:lnSpc>
                <a:spcPts val="1250"/>
              </a:lnSpc>
              <a:spcBef>
                <a:spcPts val="300"/>
              </a:spcBef>
              <a:buFont typeface="Arial"/>
              <a:buChar char="•"/>
              <a:tabLst>
                <a:tab pos="356235" algn="l"/>
              </a:tabLst>
            </a:pPr>
            <a:r>
              <a:rPr sz="1300" i="1" spc="-5" dirty="0">
                <a:solidFill>
                  <a:srgbClr val="0083F8"/>
                </a:solidFill>
                <a:latin typeface="Arial"/>
                <a:cs typeface="Arial"/>
              </a:rPr>
              <a:t>ребенок проявляет познавательную активность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, способность и готовность расширять  собственный опыт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за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счет удовлетворения потребности в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новых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знаниях, переживать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радость 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открытия нового; умение использовать разнообразные источники получения информации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для 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удовлетворения интересов, получения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знаний и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содержательного</a:t>
            </a:r>
            <a:r>
              <a:rPr sz="1300" spc="2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общения;</a:t>
            </a:r>
            <a:endParaRPr sz="1300">
              <a:latin typeface="Arial"/>
              <a:cs typeface="Arial"/>
            </a:endParaRPr>
          </a:p>
          <a:p>
            <a:pPr marL="355600" marR="5715" indent="-343535" algn="just">
              <a:lnSpc>
                <a:spcPct val="80000"/>
              </a:lnSpc>
              <a:spcBef>
                <a:spcPts val="315"/>
              </a:spcBef>
              <a:buFont typeface="Arial"/>
              <a:buChar char="•"/>
              <a:tabLst>
                <a:tab pos="356235" algn="l"/>
              </a:tabLst>
            </a:pPr>
            <a:r>
              <a:rPr sz="1300" i="1" spc="-5" dirty="0">
                <a:solidFill>
                  <a:srgbClr val="0083F8"/>
                </a:solidFill>
                <a:latin typeface="Arial"/>
                <a:cs typeface="Arial"/>
              </a:rPr>
              <a:t>ребенок проявляет интерес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к малой родине, родному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краю, их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истории, необычным памятникам,  зданиям; к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событиям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настоящего и прошлого родного края; к национальному разнообразию людей  своего края, стремление к знакомству с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их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культурой; активно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включается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в проектную  деятельность, самостоятельное исследование, детское коллекционирование, создание мини- 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музеев,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связанных с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прошлым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настоящим родного</a:t>
            </a:r>
            <a:r>
              <a:rPr sz="1300" spc="18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края;</a:t>
            </a:r>
            <a:endParaRPr sz="1300">
              <a:latin typeface="Arial"/>
              <a:cs typeface="Arial"/>
            </a:endParaRPr>
          </a:p>
          <a:p>
            <a:pPr marL="355600" marR="6350" indent="-343535" algn="just">
              <a:lnSpc>
                <a:spcPts val="1250"/>
              </a:lnSpc>
              <a:spcBef>
                <a:spcPts val="300"/>
              </a:spcBef>
              <a:buFont typeface="Arial"/>
              <a:buChar char="•"/>
              <a:tabLst>
                <a:tab pos="356235" algn="l"/>
              </a:tabLst>
            </a:pPr>
            <a:r>
              <a:rPr sz="1300" i="1" spc="-5" dirty="0">
                <a:solidFill>
                  <a:srgbClr val="0083F8"/>
                </a:solidFill>
                <a:latin typeface="Arial"/>
                <a:cs typeface="Arial"/>
              </a:rPr>
              <a:t>ребенок обладает креативностью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, способностью к созданию нового в рамках адекватной  возрасту деятельности, к самостоятельному поиску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разных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способов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решения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одной и той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же 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задачи; способностью выйти </a:t>
            </a:r>
            <a:r>
              <a:rPr sz="1300" dirty="0">
                <a:solidFill>
                  <a:srgbClr val="0083F8"/>
                </a:solidFill>
                <a:latin typeface="Arial"/>
                <a:cs typeface="Arial"/>
              </a:rPr>
              <a:t>за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пределы исходной,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реальной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ситуации и в процессе </a:t>
            </a:r>
            <a:r>
              <a:rPr sz="1300" spc="5" dirty="0">
                <a:solidFill>
                  <a:srgbClr val="0083F8"/>
                </a:solidFill>
                <a:latin typeface="Arial"/>
                <a:cs typeface="Arial"/>
              </a:rPr>
              <a:t>ее  </a:t>
            </a:r>
            <a:r>
              <a:rPr sz="1300" spc="-5" dirty="0">
                <a:solidFill>
                  <a:srgbClr val="0083F8"/>
                </a:solidFill>
                <a:latin typeface="Arial"/>
                <a:cs typeface="Arial"/>
              </a:rPr>
              <a:t>преобразования создать новый,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оригинальный</a:t>
            </a:r>
            <a:r>
              <a:rPr sz="1300" spc="114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0083F8"/>
                </a:solidFill>
                <a:latin typeface="Arial"/>
                <a:cs typeface="Arial"/>
              </a:rPr>
              <a:t>продукт;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389382"/>
            <a:ext cx="8126095" cy="642810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440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ребенок проявляет самостоятельность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, способность без помощи взрослого решать  адекватные возрасту задачи, находить способы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средства реализации собственного  замысла на материале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народной культуры; самостоятельно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может рассказать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малой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родине,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родном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крае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(их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достопримечательностях,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природных особенностях, выдающихся  людях), использует народный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фольклор,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песни, народные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игры в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самостоятельной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совместной деятельности, общении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с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другими детьми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1400" spc="-5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взрослыми;</a:t>
            </a:r>
            <a:endParaRPr sz="1400">
              <a:latin typeface="Arial"/>
              <a:cs typeface="Arial"/>
            </a:endParaRPr>
          </a:p>
          <a:p>
            <a:pPr marL="355600" marR="7620" indent="-342900" algn="just">
              <a:lnSpc>
                <a:spcPts val="1340"/>
              </a:lnSpc>
              <a:spcBef>
                <a:spcPts val="325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ребенок способен чувствовать прекрасное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, воспринимать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красоту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окружающего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мира 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(людей,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природы), искусства, литературного народного, музыкального</a:t>
            </a:r>
            <a:r>
              <a:rPr sz="1400" spc="-10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творчества;</a:t>
            </a:r>
            <a:endParaRPr sz="1400">
              <a:latin typeface="Arial"/>
              <a:cs typeface="Arial"/>
            </a:endParaRPr>
          </a:p>
          <a:p>
            <a:pPr marL="355600" marR="6350" indent="-342900" algn="just">
              <a:lnSpc>
                <a:spcPts val="1340"/>
              </a:lnSpc>
              <a:spcBef>
                <a:spcPts val="345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ребенок признает здоровье как </a:t>
            </a:r>
            <a:r>
              <a:rPr sz="1400" i="1" spc="-10" dirty="0">
                <a:solidFill>
                  <a:srgbClr val="0083F8"/>
                </a:solidFill>
                <a:latin typeface="Arial"/>
                <a:cs typeface="Arial"/>
              </a:rPr>
              <a:t>наиважнейшую </a:t>
            </a: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ценность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человеческого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бытия, проявляет  готовность заботиться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своем здоровье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здоровье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окружающих, соблюдать правила  безопасности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жизнедеятельности, самостоятельно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эффективно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решать задачи,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связанные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с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поддержанием, укреплением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сохранением здоровья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рамках адекватной  возрасту жизнедеятельности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1400" spc="-6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общении;</a:t>
            </a:r>
            <a:endParaRPr sz="1400">
              <a:latin typeface="Arial"/>
              <a:cs typeface="Arial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ребенок проявляет эмоциональную </a:t>
            </a:r>
            <a:r>
              <a:rPr sz="1400" i="1" spc="-10" dirty="0">
                <a:solidFill>
                  <a:srgbClr val="0083F8"/>
                </a:solidFill>
                <a:latin typeface="Arial"/>
                <a:cs typeface="Arial"/>
              </a:rPr>
              <a:t>отзывчивость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при участии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социально значимых 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делах,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событиях (переживает эмоции, связанные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с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событиями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военных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лет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подвигами  горожан, стремится выразить позитивное отношение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к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пожилым жителям города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др.);отражает свои впечатления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малой родине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предпочитаемой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деятельности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(рассказывает,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изображает, воплощает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образы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играх, разворачивает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сюжет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т.д.);охотно  участвует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общих делах социально-гуманистической направленности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(в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подготовке  концерта для ветеранов войны, посадке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деревьев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участке,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конкурсе рисунков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«Мы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любим нашу землю»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пр.;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выражает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желание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будущем (когда вырастет) трудиться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на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благо родной страны, защищать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Родину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от врагов,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стараться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решить некоторые социальные  проблемы.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ребенок </a:t>
            </a:r>
            <a:r>
              <a:rPr sz="1400" i="1" spc="-10" dirty="0">
                <a:solidFill>
                  <a:srgbClr val="0083F8"/>
                </a:solidFill>
                <a:latin typeface="Arial"/>
                <a:cs typeface="Arial"/>
              </a:rPr>
              <a:t>обладает </a:t>
            </a: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начальными знаниями </a:t>
            </a:r>
            <a:r>
              <a:rPr sz="1400" i="1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себе,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об истории своей семьи, ее родословной; 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об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истории образования родного города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(села);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том,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как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люди заботятся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красоте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чистоте своего города;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богатствах недр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Урала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(полезных ископаемых,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камнях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самоцветах);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природно-климатических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зонах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Урала (на севере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-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тундра,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тайга,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Юге  Урала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–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степи),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животном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растительном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мире;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том,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что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Урале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живут люди разных  национальностей;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том,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что уральцы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внесли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большой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вклад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победу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нашей страны над  фашистами во время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Великой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Отечественной войны;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о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промыслах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ремеслах Урала  (камнерезное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ювелирное искусство; каслинское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литье,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ограды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решетки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города 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Екатеринбурга; уральская роспись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на бересте,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металле,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керамической</a:t>
            </a:r>
            <a:r>
              <a:rPr sz="1400" spc="-16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посуде);</a:t>
            </a:r>
            <a:endParaRPr sz="1400">
              <a:latin typeface="Arial"/>
              <a:cs typeface="Arial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</a:tabLst>
            </a:pPr>
            <a:r>
              <a:rPr sz="1400" i="1" spc="-5" dirty="0">
                <a:solidFill>
                  <a:srgbClr val="0083F8"/>
                </a:solidFill>
                <a:latin typeface="Arial"/>
                <a:cs typeface="Arial"/>
              </a:rPr>
              <a:t>ребенок знает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название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герб своего города (поселка, села), реки (водоема), главной  площади, местах отдыха;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фамилии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уральских писателей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названия их произведений (П.П.  Бажов,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Д.Н </a:t>
            </a:r>
            <a:r>
              <a:rPr sz="1400" spc="-10" dirty="0">
                <a:solidFill>
                  <a:srgbClr val="0083F8"/>
                </a:solidFill>
                <a:latin typeface="Arial"/>
                <a:cs typeface="Arial"/>
              </a:rPr>
              <a:t>Мамин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-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Сибиряк); другие близлежащие населенные пункты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крупные города  Урала; Урал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– часть России,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Екатеринбург </a:t>
            </a: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- главный город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Свердловской</a:t>
            </a:r>
            <a:r>
              <a:rPr sz="1400" spc="-14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83F8"/>
                </a:solidFill>
                <a:latin typeface="Arial"/>
                <a:cs typeface="Arial"/>
              </a:rPr>
              <a:t>области.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260604"/>
            <a:ext cx="7127748" cy="58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495" y="1053083"/>
            <a:ext cx="8209788" cy="4834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4582" y="0"/>
            <a:ext cx="2709417" cy="1862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96094"/>
            <a:ext cx="1423797" cy="1261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" y="220979"/>
            <a:ext cx="5242560" cy="1740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540" y="267715"/>
            <a:ext cx="4812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5020" algn="l"/>
              </a:tabLst>
            </a:pPr>
            <a:r>
              <a:rPr sz="2400" spc="-5" dirty="0"/>
              <a:t>С</a:t>
            </a:r>
            <a:r>
              <a:rPr sz="2400" spc="-10" dirty="0"/>
              <a:t>о</a:t>
            </a:r>
            <a:r>
              <a:rPr sz="2400" dirty="0"/>
              <a:t>держание	</a:t>
            </a:r>
            <a:r>
              <a:rPr sz="2400" spc="-10" dirty="0"/>
              <a:t>о</a:t>
            </a:r>
            <a:r>
              <a:rPr sz="2400" dirty="0"/>
              <a:t>бразов</a:t>
            </a:r>
            <a:r>
              <a:rPr sz="2400" spc="-10" dirty="0"/>
              <a:t>а</a:t>
            </a:r>
            <a:r>
              <a:rPr sz="2400" spc="-25" dirty="0"/>
              <a:t>т</a:t>
            </a:r>
            <a:r>
              <a:rPr sz="2400" spc="-5" dirty="0"/>
              <a:t>ельных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061716" y="3047"/>
            <a:ext cx="3019425" cy="0"/>
          </a:xfrm>
          <a:custGeom>
            <a:avLst/>
            <a:gdLst/>
            <a:ahLst/>
            <a:cxnLst/>
            <a:rect l="l" t="t" r="r" b="b"/>
            <a:pathLst>
              <a:path w="3019425">
                <a:moveTo>
                  <a:pt x="0" y="0"/>
                </a:moveTo>
                <a:lnTo>
                  <a:pt x="30190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7144" y="0"/>
            <a:ext cx="3028315" cy="15240"/>
          </a:xfrm>
          <a:custGeom>
            <a:avLst/>
            <a:gdLst/>
            <a:ahLst/>
            <a:cxnLst/>
            <a:rect l="l" t="t" r="r" b="b"/>
            <a:pathLst>
              <a:path w="3028315" h="15240">
                <a:moveTo>
                  <a:pt x="0" y="15240"/>
                </a:moveTo>
                <a:lnTo>
                  <a:pt x="3028188" y="15240"/>
                </a:lnTo>
                <a:lnTo>
                  <a:pt x="302818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1716" y="3047"/>
            <a:ext cx="3019425" cy="0"/>
          </a:xfrm>
          <a:custGeom>
            <a:avLst/>
            <a:gdLst/>
            <a:ahLst/>
            <a:cxnLst/>
            <a:rect l="l" t="t" r="r" b="b"/>
            <a:pathLst>
              <a:path w="3019425">
                <a:moveTo>
                  <a:pt x="0" y="0"/>
                </a:moveTo>
                <a:lnTo>
                  <a:pt x="301904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7144" y="0"/>
            <a:ext cx="3028315" cy="15240"/>
          </a:xfrm>
          <a:custGeom>
            <a:avLst/>
            <a:gdLst/>
            <a:ahLst/>
            <a:cxnLst/>
            <a:rect l="l" t="t" r="r" b="b"/>
            <a:pathLst>
              <a:path w="3028315" h="15240">
                <a:moveTo>
                  <a:pt x="0" y="15240"/>
                </a:moveTo>
                <a:lnTo>
                  <a:pt x="3028188" y="15240"/>
                </a:lnTo>
                <a:lnTo>
                  <a:pt x="302818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739" y="146049"/>
            <a:ext cx="9842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u="sng" spc="10" dirty="0">
                <a:solidFill>
                  <a:srgbClr val="A8D02A"/>
                </a:solidFill>
                <a:uFill>
                  <a:solidFill>
                    <a:srgbClr val="A8D02A"/>
                  </a:solidFill>
                </a:uFill>
                <a:latin typeface="Arial"/>
                <a:cs typeface="Arial"/>
              </a:rPr>
              <a:t>[1</a:t>
            </a:r>
            <a:endParaRPr sz="6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740" y="633476"/>
            <a:ext cx="7693025" cy="470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31369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областей реализовывается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в 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различных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видах</a:t>
            </a:r>
            <a:r>
              <a:rPr sz="2400" b="1" spc="-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C3300"/>
                </a:solidFill>
                <a:latin typeface="Arial"/>
                <a:cs typeface="Arial"/>
              </a:rPr>
              <a:t>детской</a:t>
            </a:r>
            <a:endParaRPr sz="24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2400" b="1" spc="-10" dirty="0">
                <a:solidFill>
                  <a:srgbClr val="CC3300"/>
                </a:solidFill>
                <a:latin typeface="Arial"/>
                <a:cs typeface="Arial"/>
              </a:rPr>
              <a:t>деятельности</a:t>
            </a:r>
            <a:endParaRPr sz="2400">
              <a:latin typeface="Arial"/>
              <a:cs typeface="Arial"/>
            </a:endParaRPr>
          </a:p>
          <a:p>
            <a:pPr marL="679450" indent="-227965">
              <a:lnSpc>
                <a:spcPct val="100000"/>
              </a:lnSpc>
              <a:spcBef>
                <a:spcPts val="1764"/>
              </a:spcBef>
              <a:buSzPct val="95000"/>
              <a:buFont typeface="Wingdings"/>
              <a:buChar char=""/>
              <a:tabLst>
                <a:tab pos="680085" algn="l"/>
              </a:tabLst>
            </a:pPr>
            <a:r>
              <a:rPr sz="2000" b="1" spc="-5" dirty="0">
                <a:solidFill>
                  <a:srgbClr val="0083F8"/>
                </a:solidFill>
                <a:latin typeface="Arial"/>
                <a:cs typeface="Arial"/>
              </a:rPr>
              <a:t>игровая</a:t>
            </a:r>
            <a:r>
              <a:rPr sz="2000" b="1" spc="-5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деятельность;</a:t>
            </a:r>
            <a:endParaRPr sz="2000">
              <a:latin typeface="Arial"/>
              <a:cs typeface="Arial"/>
            </a:endParaRPr>
          </a:p>
          <a:p>
            <a:pPr marL="679450" indent="-227965">
              <a:lnSpc>
                <a:spcPct val="100000"/>
              </a:lnSpc>
              <a:buSzPct val="95000"/>
              <a:buFont typeface="Wingdings"/>
              <a:buChar char=""/>
              <a:tabLst>
                <a:tab pos="680085" algn="l"/>
              </a:tabLst>
            </a:pP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коммуникативная</a:t>
            </a:r>
            <a:r>
              <a:rPr sz="2000" b="1" spc="-4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деятельность;</a:t>
            </a:r>
            <a:endParaRPr sz="2000">
              <a:latin typeface="Arial"/>
              <a:cs typeface="Arial"/>
            </a:endParaRPr>
          </a:p>
          <a:p>
            <a:pPr marL="679450" indent="-227965">
              <a:lnSpc>
                <a:spcPct val="100000"/>
              </a:lnSpc>
              <a:buSzPct val="95000"/>
              <a:buFont typeface="Wingdings"/>
              <a:buChar char=""/>
              <a:tabLst>
                <a:tab pos="680085" algn="l"/>
              </a:tabLst>
            </a:pP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познавательно-исследовательская</a:t>
            </a:r>
            <a:r>
              <a:rPr sz="2000" b="1" spc="-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деятельность;</a:t>
            </a:r>
            <a:endParaRPr sz="2000">
              <a:latin typeface="Arial"/>
              <a:cs typeface="Arial"/>
            </a:endParaRPr>
          </a:p>
          <a:p>
            <a:pPr marL="679450" indent="-227965">
              <a:lnSpc>
                <a:spcPct val="100000"/>
              </a:lnSpc>
              <a:buSzPct val="95000"/>
              <a:buFont typeface="Wingdings"/>
              <a:buChar char=""/>
              <a:tabLst>
                <a:tab pos="680085" algn="l"/>
              </a:tabLst>
            </a:pP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восприятие </a:t>
            </a:r>
            <a:r>
              <a:rPr sz="2000" b="1" spc="-15" dirty="0">
                <a:solidFill>
                  <a:srgbClr val="0083F8"/>
                </a:solidFill>
                <a:latin typeface="Arial"/>
                <a:cs typeface="Arial"/>
              </a:rPr>
              <a:t>художественной 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литератур </a:t>
            </a: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2000" b="1" spc="4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фольклора;</a:t>
            </a:r>
            <a:endParaRPr sz="2000">
              <a:latin typeface="Arial"/>
              <a:cs typeface="Arial"/>
            </a:endParaRPr>
          </a:p>
          <a:p>
            <a:pPr marL="679450" indent="-227965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"/>
              <a:tabLst>
                <a:tab pos="680085" algn="l"/>
                <a:tab pos="6617970" algn="l"/>
              </a:tabLst>
            </a:pPr>
            <a:r>
              <a:rPr sz="2000" b="1" spc="-5" dirty="0">
                <a:solidFill>
                  <a:srgbClr val="0083F8"/>
                </a:solidFill>
                <a:latin typeface="Arial"/>
                <a:cs typeface="Arial"/>
              </a:rPr>
              <a:t>самообслуживание </a:t>
            </a: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2000" b="1" spc="-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элементарный</a:t>
            </a:r>
            <a:r>
              <a:rPr sz="2000" b="1" spc="-2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бытовой	</a:t>
            </a:r>
            <a:r>
              <a:rPr sz="2000" b="1" spc="-30" dirty="0">
                <a:solidFill>
                  <a:srgbClr val="0083F8"/>
                </a:solidFill>
                <a:latin typeface="Arial"/>
                <a:cs typeface="Arial"/>
              </a:rPr>
              <a:t>труд;</a:t>
            </a:r>
            <a:endParaRPr sz="2000">
              <a:latin typeface="Arial"/>
              <a:cs typeface="Arial"/>
            </a:endParaRPr>
          </a:p>
          <a:p>
            <a:pPr marL="452120" marR="55880" algn="just">
              <a:lnSpc>
                <a:spcPct val="100000"/>
              </a:lnSpc>
              <a:buSzPct val="95000"/>
              <a:buFont typeface="Wingdings"/>
              <a:buChar char=""/>
              <a:tabLst>
                <a:tab pos="680085" algn="l"/>
              </a:tabLst>
            </a:pP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конструирование </a:t>
            </a: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из разного 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материала, включая  конструкторы. модули, </a:t>
            </a:r>
            <a:r>
              <a:rPr sz="2000" b="1" spc="-45" dirty="0">
                <a:solidFill>
                  <a:srgbClr val="0083F8"/>
                </a:solidFill>
                <a:latin typeface="Arial"/>
                <a:cs typeface="Arial"/>
              </a:rPr>
              <a:t>бумагу. </a:t>
            </a:r>
            <a:r>
              <a:rPr sz="2000" b="1" spc="-5" dirty="0">
                <a:solidFill>
                  <a:srgbClr val="0083F8"/>
                </a:solidFill>
                <a:latin typeface="Arial"/>
                <a:cs typeface="Arial"/>
              </a:rPr>
              <a:t>природный или иной  </a:t>
            </a:r>
            <a:r>
              <a:rPr sz="2000" b="1" spc="-315" dirty="0">
                <a:solidFill>
                  <a:srgbClr val="0083F8"/>
                </a:solidFill>
                <a:latin typeface="Arial"/>
                <a:cs typeface="Arial"/>
              </a:rPr>
              <a:t>матер</a:t>
            </a:r>
            <a:r>
              <a:rPr sz="2400" b="1" spc="-472" baseline="-8680" dirty="0">
                <a:solidFill>
                  <a:srgbClr val="F8F8F8"/>
                </a:solidFill>
                <a:latin typeface="Arial"/>
                <a:cs typeface="Arial"/>
              </a:rPr>
              <a:t>P</a:t>
            </a:r>
            <a:r>
              <a:rPr sz="2000" b="1" spc="-315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2400" b="1" spc="-472" baseline="-8680" dirty="0">
                <a:solidFill>
                  <a:srgbClr val="F8F8F8"/>
                </a:solidFill>
                <a:latin typeface="Arial"/>
                <a:cs typeface="Arial"/>
              </a:rPr>
              <a:t>ro</a:t>
            </a:r>
            <a:r>
              <a:rPr sz="2000" b="1" spc="-315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2400" b="1" spc="-472" baseline="-8680" dirty="0">
                <a:solidFill>
                  <a:srgbClr val="F8F8F8"/>
                </a:solidFill>
                <a:latin typeface="Arial"/>
                <a:cs typeface="Arial"/>
              </a:rPr>
              <a:t>d</a:t>
            </a:r>
            <a:r>
              <a:rPr sz="2000" b="1" spc="-315" dirty="0">
                <a:solidFill>
                  <a:srgbClr val="0083F8"/>
                </a:solidFill>
                <a:latin typeface="Arial"/>
                <a:cs typeface="Arial"/>
              </a:rPr>
              <a:t>л</a:t>
            </a:r>
            <a:r>
              <a:rPr sz="2400" b="1" spc="-472" baseline="-8680" dirty="0">
                <a:solidFill>
                  <a:srgbClr val="F8F8F8"/>
                </a:solidFill>
                <a:latin typeface="Arial"/>
                <a:cs typeface="Arial"/>
              </a:rPr>
              <a:t>u</a:t>
            </a:r>
            <a:r>
              <a:rPr sz="2000" b="1" spc="-315" dirty="0">
                <a:solidFill>
                  <a:srgbClr val="0083F8"/>
                </a:solidFill>
                <a:latin typeface="Arial"/>
                <a:cs typeface="Arial"/>
              </a:rPr>
              <a:t>;</a:t>
            </a:r>
            <a:r>
              <a:rPr sz="2400" b="1" spc="-472" baseline="-8680" dirty="0">
                <a:solidFill>
                  <a:srgbClr val="F8F8F8"/>
                </a:solidFill>
                <a:latin typeface="Arial"/>
                <a:cs typeface="Arial"/>
              </a:rPr>
              <a:t>ct</a:t>
            </a:r>
            <a:endParaRPr sz="2400" baseline="-8680">
              <a:latin typeface="Arial"/>
              <a:cs typeface="Arial"/>
            </a:endParaRPr>
          </a:p>
          <a:p>
            <a:pPr marL="452120" marR="55244" algn="just">
              <a:lnSpc>
                <a:spcPct val="100000"/>
              </a:lnSpc>
              <a:buSzPct val="95000"/>
              <a:buFont typeface="Wingdings"/>
              <a:buChar char=""/>
              <a:tabLst>
                <a:tab pos="680085" algn="l"/>
              </a:tabLst>
            </a:pPr>
            <a:r>
              <a:rPr sz="2000" b="1" spc="-5" dirty="0">
                <a:solidFill>
                  <a:srgbClr val="0083F8"/>
                </a:solidFill>
                <a:latin typeface="Arial"/>
                <a:cs typeface="Arial"/>
              </a:rPr>
              <a:t>изобразительная 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деятельность /лепка, </a:t>
            </a:r>
            <a:r>
              <a:rPr sz="2000" b="1" spc="-5" dirty="0">
                <a:solidFill>
                  <a:srgbClr val="0083F8"/>
                </a:solidFill>
                <a:latin typeface="Arial"/>
                <a:cs typeface="Arial"/>
              </a:rPr>
              <a:t>рисование,  </a:t>
            </a: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аппликация/;</a:t>
            </a:r>
            <a:endParaRPr sz="2000">
              <a:latin typeface="Arial"/>
              <a:cs typeface="Arial"/>
            </a:endParaRPr>
          </a:p>
          <a:p>
            <a:pPr marL="679450" indent="-227965" algn="just">
              <a:lnSpc>
                <a:spcPct val="100000"/>
              </a:lnSpc>
              <a:buSzPct val="95000"/>
              <a:buFont typeface="Wingdings"/>
              <a:buChar char=""/>
              <a:tabLst>
                <a:tab pos="680085" algn="l"/>
              </a:tabLst>
            </a:pP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музыкальная</a:t>
            </a:r>
            <a:r>
              <a:rPr sz="2000" b="1" spc="-2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деятельность;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7465" y="5308219"/>
            <a:ext cx="5549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965">
              <a:lnSpc>
                <a:spcPct val="100000"/>
              </a:lnSpc>
              <a:spcBef>
                <a:spcPts val="100"/>
              </a:spcBef>
              <a:buSzPct val="95000"/>
              <a:buFont typeface="Wingdings"/>
              <a:buChar char=""/>
              <a:tabLst>
                <a:tab pos="240665" algn="l"/>
                <a:tab pos="2164715" algn="l"/>
                <a:tab pos="4102100" algn="l"/>
              </a:tabLst>
            </a:pPr>
            <a:r>
              <a:rPr sz="2000" b="1" spc="-5" dirty="0">
                <a:solidFill>
                  <a:srgbClr val="0083F8"/>
                </a:solidFill>
                <a:latin typeface="Arial"/>
                <a:cs typeface="Arial"/>
              </a:rPr>
              <a:t>двигательная	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деятельность	/овладение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9918" y="5308219"/>
            <a:ext cx="1498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основными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7465" y="5612993"/>
            <a:ext cx="16948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д</a:t>
            </a:r>
            <a:r>
              <a:rPr sz="2000" b="1" spc="5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2000" b="1" spc="-20" dirty="0">
                <a:solidFill>
                  <a:srgbClr val="0083F8"/>
                </a:solidFill>
                <a:latin typeface="Arial"/>
                <a:cs typeface="Arial"/>
              </a:rPr>
              <a:t>ж</a:t>
            </a:r>
            <a:r>
              <a:rPr sz="2000" b="1" spc="-5" dirty="0">
                <a:solidFill>
                  <a:srgbClr val="0083F8"/>
                </a:solidFill>
                <a:latin typeface="Arial"/>
                <a:cs typeface="Arial"/>
              </a:rPr>
              <a:t>е</a:t>
            </a:r>
            <a:r>
              <a:rPr sz="2000" b="1" spc="5" dirty="0">
                <a:solidFill>
                  <a:srgbClr val="0083F8"/>
                </a:solidFill>
                <a:latin typeface="Arial"/>
                <a:cs typeface="Arial"/>
              </a:rPr>
              <a:t>н</a:t>
            </a: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иям</a:t>
            </a:r>
            <a:r>
              <a:rPr sz="2000" b="1" spc="-10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2000" b="1" dirty="0">
                <a:solidFill>
                  <a:srgbClr val="0083F8"/>
                </a:solidFill>
                <a:latin typeface="Arial"/>
                <a:cs typeface="Arial"/>
              </a:rPr>
              <a:t>/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4582" y="0"/>
            <a:ext cx="2709417" cy="1862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96094"/>
            <a:ext cx="1423797" cy="1261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0331" y="627887"/>
            <a:ext cx="5353812" cy="749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217" y="689863"/>
            <a:ext cx="4949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Используемые</a:t>
            </a:r>
            <a:r>
              <a:rPr sz="2800" spc="5" dirty="0"/>
              <a:t> </a:t>
            </a:r>
            <a:r>
              <a:rPr sz="2800" spc="-10" dirty="0"/>
              <a:t>программы: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5590" marR="183515" indent="45085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- примерная основная </a:t>
            </a:r>
            <a:r>
              <a:rPr spc="-20" dirty="0"/>
              <a:t>общеобразовательная </a:t>
            </a:r>
            <a:r>
              <a:rPr spc="-5" dirty="0"/>
              <a:t>программа  </a:t>
            </a:r>
            <a:r>
              <a:rPr dirty="0"/>
              <a:t>(проект) </a:t>
            </a:r>
            <a:r>
              <a:rPr b="1" spc="-10" dirty="0">
                <a:latin typeface="Arial"/>
                <a:cs typeface="Arial"/>
              </a:rPr>
              <a:t>«От </a:t>
            </a:r>
            <a:r>
              <a:rPr b="1" spc="-5" dirty="0">
                <a:latin typeface="Arial"/>
                <a:cs typeface="Arial"/>
              </a:rPr>
              <a:t>рождения до </a:t>
            </a:r>
            <a:r>
              <a:rPr b="1" spc="-20" dirty="0">
                <a:latin typeface="Arial"/>
                <a:cs typeface="Arial"/>
              </a:rPr>
              <a:t>школы» </a:t>
            </a:r>
            <a:r>
              <a:rPr spc="-15" dirty="0"/>
              <a:t>/под ред. </a:t>
            </a:r>
            <a:r>
              <a:rPr spc="-5" dirty="0"/>
              <a:t>Н.Е.Вераксы,  </a:t>
            </a:r>
            <a:r>
              <a:rPr spc="-25" dirty="0"/>
              <a:t>Т.С.Комаровой, </a:t>
            </a:r>
            <a:r>
              <a:rPr spc="-5" dirty="0"/>
              <a:t>М.А.Васильевой. – М.:</a:t>
            </a:r>
            <a:r>
              <a:rPr spc="190" dirty="0"/>
              <a:t> </a:t>
            </a:r>
            <a:r>
              <a:rPr spc="-10" dirty="0"/>
              <a:t>Мозаика-Синтез,2014.;</a:t>
            </a:r>
          </a:p>
          <a:p>
            <a:pPr marL="726440" indent="-451484">
              <a:lnSpc>
                <a:spcPct val="100000"/>
              </a:lnSpc>
              <a:spcBef>
                <a:spcPts val="5"/>
              </a:spcBef>
              <a:buChar char="-"/>
              <a:tabLst>
                <a:tab pos="727075" algn="l"/>
                <a:tab pos="727710" algn="l"/>
              </a:tabLst>
            </a:pPr>
            <a:r>
              <a:rPr spc="-5" dirty="0"/>
              <a:t>программа, </a:t>
            </a:r>
            <a:r>
              <a:rPr spc="-15" dirty="0"/>
              <a:t>дополняющая </a:t>
            </a:r>
            <a:r>
              <a:rPr spc="-10" dirty="0"/>
              <a:t>содержание</a:t>
            </a:r>
            <a:r>
              <a:rPr spc="50" dirty="0"/>
              <a:t> </a:t>
            </a:r>
            <a:r>
              <a:rPr spc="-10" dirty="0"/>
              <a:t>основной</a:t>
            </a:r>
          </a:p>
          <a:p>
            <a:pPr marL="275590">
              <a:lnSpc>
                <a:spcPct val="100000"/>
              </a:lnSpc>
            </a:pPr>
            <a:r>
              <a:rPr spc="-5" dirty="0"/>
              <a:t>«</a:t>
            </a:r>
            <a:r>
              <a:rPr b="1" spc="-5" dirty="0">
                <a:latin typeface="Arial"/>
                <a:cs typeface="Arial"/>
              </a:rPr>
              <a:t>Программы </a:t>
            </a:r>
            <a:r>
              <a:rPr b="1" spc="-15" dirty="0">
                <a:latin typeface="Arial"/>
                <a:cs typeface="Arial"/>
              </a:rPr>
              <a:t>дошкольных </a:t>
            </a:r>
            <a:r>
              <a:rPr b="1" spc="-10" dirty="0">
                <a:latin typeface="Arial"/>
                <a:cs typeface="Arial"/>
              </a:rPr>
              <a:t>образовательных</a:t>
            </a:r>
            <a:r>
              <a:rPr b="1" spc="13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учреждений</a:t>
            </a:r>
          </a:p>
          <a:p>
            <a:pPr marL="275590" marR="5080">
              <a:lnSpc>
                <a:spcPct val="100000"/>
              </a:lnSpc>
              <a:tabLst>
                <a:tab pos="4429125" algn="l"/>
              </a:tabLst>
            </a:pPr>
            <a:r>
              <a:rPr b="1" spc="-15" dirty="0">
                <a:latin typeface="Arial"/>
                <a:cs typeface="Arial"/>
              </a:rPr>
              <a:t>компенсирующего </a:t>
            </a:r>
            <a:r>
              <a:rPr b="1" spc="-10" dirty="0">
                <a:latin typeface="Arial"/>
                <a:cs typeface="Arial"/>
              </a:rPr>
              <a:t>вида </a:t>
            </a:r>
            <a:r>
              <a:rPr b="1" spc="-5" dirty="0">
                <a:latin typeface="Arial"/>
                <a:cs typeface="Arial"/>
              </a:rPr>
              <a:t>для </a:t>
            </a:r>
            <a:r>
              <a:rPr b="1" spc="-20" dirty="0">
                <a:latin typeface="Arial"/>
                <a:cs typeface="Arial"/>
              </a:rPr>
              <a:t>детей </a:t>
            </a:r>
            <a:r>
              <a:rPr b="1" spc="-5" dirty="0">
                <a:latin typeface="Arial"/>
                <a:cs typeface="Arial"/>
              </a:rPr>
              <a:t>с </a:t>
            </a:r>
            <a:r>
              <a:rPr b="1" spc="-10" dirty="0">
                <a:latin typeface="Arial"/>
                <a:cs typeface="Arial"/>
              </a:rPr>
              <a:t>нарушениями </a:t>
            </a:r>
            <a:r>
              <a:rPr b="1" spc="-20" dirty="0">
                <a:latin typeface="Arial"/>
                <a:cs typeface="Arial"/>
              </a:rPr>
              <a:t>речи.  </a:t>
            </a:r>
            <a:r>
              <a:rPr b="1" spc="-10" dirty="0">
                <a:latin typeface="Arial"/>
                <a:cs typeface="Arial"/>
              </a:rPr>
              <a:t>Коррекция</a:t>
            </a:r>
            <a:r>
              <a:rPr b="1" spc="4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нарушений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речи»	</a:t>
            </a:r>
            <a:r>
              <a:rPr spc="-20" dirty="0"/>
              <a:t>под </a:t>
            </a:r>
            <a:r>
              <a:rPr spc="-10" dirty="0"/>
              <a:t>редакцией Филичевой </a:t>
            </a:r>
            <a:r>
              <a:rPr spc="-50" dirty="0"/>
              <a:t>Т.Б.,  </a:t>
            </a:r>
            <a:r>
              <a:rPr spc="-5" dirty="0"/>
              <a:t>Чиркиной </a:t>
            </a:r>
            <a:r>
              <a:rPr spc="-55" dirty="0"/>
              <a:t>Г.В.- </a:t>
            </a:r>
            <a:r>
              <a:rPr spc="-5" dirty="0"/>
              <a:t>М.,</a:t>
            </a:r>
            <a:r>
              <a:rPr spc="65" dirty="0"/>
              <a:t> </a:t>
            </a:r>
            <a:r>
              <a:rPr spc="-5" dirty="0"/>
              <a:t>2008.</a:t>
            </a:r>
          </a:p>
          <a:p>
            <a:pPr marL="275590" marR="43815">
              <a:lnSpc>
                <a:spcPct val="100000"/>
              </a:lnSpc>
              <a:buFont typeface="Arial"/>
              <a:buChar char="-"/>
              <a:tabLst>
                <a:tab pos="727075" algn="l"/>
                <a:tab pos="727710" algn="l"/>
              </a:tabLst>
            </a:pPr>
            <a:r>
              <a:rPr b="1" spc="-5" dirty="0">
                <a:latin typeface="Arial"/>
                <a:cs typeface="Arial"/>
              </a:rPr>
              <a:t>- «Мы </a:t>
            </a:r>
            <a:r>
              <a:rPr b="1" spc="-15" dirty="0">
                <a:latin typeface="Arial"/>
                <a:cs typeface="Arial"/>
              </a:rPr>
              <a:t>живем </a:t>
            </a:r>
            <a:r>
              <a:rPr b="1" spc="-5" dirty="0">
                <a:latin typeface="Arial"/>
                <a:cs typeface="Arial"/>
              </a:rPr>
              <a:t>на </a:t>
            </a:r>
            <a:r>
              <a:rPr b="1" spc="-25" dirty="0">
                <a:latin typeface="Arial"/>
                <a:cs typeface="Arial"/>
              </a:rPr>
              <a:t>Урале» </a:t>
            </a:r>
            <a:r>
              <a:rPr b="1" spc="-5" dirty="0">
                <a:latin typeface="Arial"/>
                <a:cs typeface="Arial"/>
              </a:rPr>
              <a:t>- </a:t>
            </a:r>
            <a:r>
              <a:rPr spc="-15" dirty="0"/>
              <a:t>методическое </a:t>
            </a:r>
            <a:r>
              <a:rPr dirty="0"/>
              <a:t>пособие </a:t>
            </a:r>
            <a:r>
              <a:rPr spc="-5" dirty="0"/>
              <a:t>с </a:t>
            </a:r>
            <a:r>
              <a:rPr spc="-25" dirty="0"/>
              <a:t>учетом  </a:t>
            </a:r>
            <a:r>
              <a:rPr spc="-5" dirty="0"/>
              <a:t>специфики </a:t>
            </a:r>
            <a:r>
              <a:rPr spc="-10" dirty="0"/>
              <a:t>национальных, </a:t>
            </a:r>
            <a:r>
              <a:rPr spc="-20" dirty="0"/>
              <a:t>социокультурных </a:t>
            </a:r>
            <a:r>
              <a:rPr spc="-5" dirty="0"/>
              <a:t>и иных </a:t>
            </a:r>
            <a:r>
              <a:rPr spc="-10" dirty="0"/>
              <a:t>условий, </a:t>
            </a:r>
            <a:r>
              <a:rPr spc="-5" dirty="0"/>
              <a:t>в  </a:t>
            </a:r>
            <a:r>
              <a:rPr spc="-10" dirty="0"/>
              <a:t>которых </a:t>
            </a:r>
            <a:r>
              <a:rPr spc="-20" dirty="0"/>
              <a:t>осуществляется образовательная </a:t>
            </a:r>
            <a:r>
              <a:rPr spc="-15" dirty="0"/>
              <a:t>деятельность </a:t>
            </a:r>
            <a:r>
              <a:rPr spc="-5" dirty="0"/>
              <a:t>с  </a:t>
            </a:r>
            <a:r>
              <a:rPr spc="-15" dirty="0"/>
              <a:t>детьми дошкольного возраста/ </a:t>
            </a:r>
            <a:r>
              <a:rPr spc="-5" dirty="0"/>
              <a:t>О.В. </a:t>
            </a:r>
            <a:r>
              <a:rPr spc="-25" dirty="0"/>
              <a:t>Толстикова.</a:t>
            </a:r>
            <a:r>
              <a:rPr spc="170" dirty="0"/>
              <a:t> </a:t>
            </a:r>
            <a:r>
              <a:rPr spc="-5" dirty="0"/>
              <a:t>–</a:t>
            </a:r>
          </a:p>
          <a:p>
            <a:pPr marL="27559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Екатеринбург: </a:t>
            </a:r>
            <a:r>
              <a:rPr spc="-70" dirty="0"/>
              <a:t>ГАОУ </a:t>
            </a:r>
            <a:r>
              <a:rPr spc="-10" dirty="0"/>
              <a:t>ДПО </a:t>
            </a:r>
            <a:r>
              <a:rPr spc="-35" dirty="0"/>
              <a:t>СО </a:t>
            </a:r>
            <a:r>
              <a:rPr spc="-15" dirty="0"/>
              <a:t>«ИРО». </a:t>
            </a:r>
            <a:r>
              <a:rPr spc="-5" dirty="0"/>
              <a:t>–</a:t>
            </a:r>
            <a:r>
              <a:rPr spc="229" dirty="0"/>
              <a:t> </a:t>
            </a:r>
            <a:r>
              <a:rPr spc="-50" dirty="0"/>
              <a:t>2014г.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831" y="3932028"/>
            <a:ext cx="355409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Обсуждаемые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темы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8723" y="566927"/>
            <a:ext cx="8228076" cy="57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4582" y="0"/>
            <a:ext cx="2709417" cy="1862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96094"/>
            <a:ext cx="1423797" cy="1261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184" y="114300"/>
            <a:ext cx="7441692" cy="1344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187274"/>
            <a:ext cx="68700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Arial"/>
                <a:cs typeface="Arial"/>
              </a:rPr>
              <a:t>Основные </a:t>
            </a:r>
            <a:r>
              <a:rPr sz="3200" i="1" spc="-5" dirty="0">
                <a:latin typeface="Arial"/>
                <a:cs typeface="Arial"/>
              </a:rPr>
              <a:t>направления </a:t>
            </a:r>
            <a:r>
              <a:rPr sz="3200" i="1" dirty="0">
                <a:latin typeface="Arial"/>
                <a:cs typeface="Arial"/>
              </a:rPr>
              <a:t>и</a:t>
            </a:r>
            <a:r>
              <a:rPr sz="3200" i="1" spc="-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формы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675513"/>
            <a:ext cx="5465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CC3300"/>
                </a:solidFill>
                <a:latin typeface="Arial"/>
                <a:cs typeface="Arial"/>
              </a:rPr>
              <a:t>взаимодействия с</a:t>
            </a:r>
            <a:r>
              <a:rPr sz="3200" b="1" i="1" spc="-1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CC3300"/>
                </a:solidFill>
                <a:latin typeface="Arial"/>
                <a:cs typeface="Arial"/>
              </a:rPr>
              <a:t>семьей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642" y="1200657"/>
            <a:ext cx="81311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35" dirty="0">
                <a:latin typeface="Arial"/>
                <a:cs typeface="Arial"/>
              </a:rPr>
              <a:t>МБДОУ </a:t>
            </a:r>
            <a:r>
              <a:rPr sz="2000" i="1" dirty="0">
                <a:latin typeface="Arial"/>
                <a:cs typeface="Arial"/>
              </a:rPr>
              <a:t>– </a:t>
            </a:r>
            <a:r>
              <a:rPr sz="2000" i="1" spc="-10" dirty="0">
                <a:latin typeface="Arial"/>
                <a:cs typeface="Arial"/>
              </a:rPr>
              <a:t>детский </a:t>
            </a:r>
            <a:r>
              <a:rPr sz="2000" i="1" dirty="0">
                <a:latin typeface="Arial"/>
                <a:cs typeface="Arial"/>
              </a:rPr>
              <a:t>сад № </a:t>
            </a:r>
            <a:r>
              <a:rPr sz="2000" i="1" spc="-5" dirty="0">
                <a:latin typeface="Arial"/>
                <a:cs typeface="Arial"/>
              </a:rPr>
              <a:t>468 </a:t>
            </a:r>
            <a:r>
              <a:rPr sz="2000" i="1" spc="-10" dirty="0">
                <a:latin typeface="Arial"/>
                <a:cs typeface="Arial"/>
              </a:rPr>
              <a:t>предусмотрены</a:t>
            </a:r>
            <a:r>
              <a:rPr sz="2000" i="1" spc="-8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разнообразные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формы </a:t>
            </a:r>
            <a:r>
              <a:rPr sz="2000" i="1" spc="-10" dirty="0">
                <a:latin typeface="Arial"/>
                <a:cs typeface="Arial"/>
              </a:rPr>
              <a:t>взаимодействия </a:t>
            </a:r>
            <a:r>
              <a:rPr sz="2000" i="1" dirty="0">
                <a:latin typeface="Arial"/>
                <a:cs typeface="Arial"/>
              </a:rPr>
              <a:t>с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родителями: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0477" y="1915667"/>
            <a:ext cx="6455664" cy="4715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4582" y="0"/>
            <a:ext cx="2709417" cy="1862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96094"/>
            <a:ext cx="1423797" cy="1261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891" y="364236"/>
            <a:ext cx="8363711" cy="1069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217" y="465531"/>
            <a:ext cx="77793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ОРГАНИЗАЦИОННЫЙ</a:t>
            </a:r>
            <a:r>
              <a:rPr sz="4000" spc="45" dirty="0"/>
              <a:t> </a:t>
            </a:r>
            <a:r>
              <a:rPr sz="4000" spc="-5" dirty="0"/>
              <a:t>РАЗДЕЛ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47217" y="1593595"/>
            <a:ext cx="8195309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4965" marR="5080" indent="-342900">
              <a:lnSpc>
                <a:spcPts val="1920"/>
              </a:lnSpc>
              <a:spcBef>
                <a:spcPts val="56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Психолого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–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педагогические условия, обеспечивающие развитие 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личности</a:t>
            </a:r>
            <a:r>
              <a:rPr sz="2000" spc="-5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ребенка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217" y="2141931"/>
            <a:ext cx="50990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Материально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–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техническое</a:t>
            </a:r>
            <a:r>
              <a:rPr sz="2000" spc="-6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оснащение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2345690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Особенности	организации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117" y="2691130"/>
            <a:ext cx="3005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пространственной</a:t>
            </a:r>
            <a:r>
              <a:rPr sz="2000" spc="-6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среды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4617" y="2995930"/>
            <a:ext cx="16294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материалами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6790" y="2447289"/>
            <a:ext cx="394716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5"/>
              </a:spcBef>
              <a:tabLst>
                <a:tab pos="2066289" algn="l"/>
                <a:tab pos="3778250" algn="l"/>
              </a:tabLst>
            </a:pPr>
            <a:r>
              <a:rPr sz="2000" spc="-15" dirty="0">
                <a:solidFill>
                  <a:srgbClr val="0083F8"/>
                </a:solidFill>
                <a:latin typeface="Arial"/>
                <a:cs typeface="Arial"/>
              </a:rPr>
              <a:t>ра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з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2000" spc="-15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вающе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й	</a:t>
            </a:r>
            <a:r>
              <a:rPr sz="2000" spc="-15" dirty="0">
                <a:solidFill>
                  <a:srgbClr val="0083F8"/>
                </a:solidFill>
                <a:latin typeface="Arial"/>
                <a:cs typeface="Arial"/>
              </a:rPr>
              <a:t>п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р</a:t>
            </a:r>
            <a:r>
              <a:rPr sz="2000" spc="5" dirty="0">
                <a:solidFill>
                  <a:srgbClr val="0083F8"/>
                </a:solidFill>
                <a:latin typeface="Arial"/>
                <a:cs typeface="Arial"/>
              </a:rPr>
              <a:t>е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дме</a:t>
            </a:r>
            <a:r>
              <a:rPr sz="2000" spc="-15" dirty="0">
                <a:solidFill>
                  <a:srgbClr val="0083F8"/>
                </a:solidFill>
                <a:latin typeface="Arial"/>
                <a:cs typeface="Arial"/>
              </a:rPr>
              <a:t>т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н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о	–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920"/>
              </a:spcBef>
              <a:tabLst>
                <a:tab pos="460375" algn="l"/>
              </a:tabLst>
            </a:pP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и	сре</a:t>
            </a:r>
            <a:r>
              <a:rPr sz="2000" spc="-20" dirty="0">
                <a:solidFill>
                  <a:srgbClr val="0083F8"/>
                </a:solidFill>
                <a:latin typeface="Arial"/>
                <a:cs typeface="Arial"/>
              </a:rPr>
              <a:t>д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с</a:t>
            </a:r>
            <a:r>
              <a:rPr sz="2000" spc="-15" dirty="0">
                <a:solidFill>
                  <a:srgbClr val="0083F8"/>
                </a:solidFill>
                <a:latin typeface="Arial"/>
                <a:cs typeface="Arial"/>
              </a:rPr>
              <a:t>т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вами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217" y="2995930"/>
            <a:ext cx="4105910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4965" marR="5080" indent="-342900">
              <a:lnSpc>
                <a:spcPts val="1920"/>
              </a:lnSpc>
              <a:spcBef>
                <a:spcPts val="565"/>
              </a:spcBef>
              <a:buChar char="•"/>
              <a:tabLst>
                <a:tab pos="354965" algn="l"/>
                <a:tab pos="355600" algn="l"/>
                <a:tab pos="2260600" algn="l"/>
              </a:tabLst>
            </a:pP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Обеспеч</a:t>
            </a:r>
            <a:r>
              <a:rPr sz="2000" spc="-15" dirty="0">
                <a:solidFill>
                  <a:srgbClr val="0083F8"/>
                </a:solidFill>
                <a:latin typeface="Arial"/>
                <a:cs typeface="Arial"/>
              </a:rPr>
              <a:t>е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н</a:t>
            </a:r>
            <a:r>
              <a:rPr sz="2000" spc="-20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е	мет</a:t>
            </a:r>
            <a:r>
              <a:rPr sz="2000" spc="-15" dirty="0">
                <a:solidFill>
                  <a:srgbClr val="0083F8"/>
                </a:solidFill>
                <a:latin typeface="Arial"/>
                <a:cs typeface="Arial"/>
              </a:rPr>
              <a:t>о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д</a:t>
            </a:r>
            <a:r>
              <a:rPr sz="2000" spc="-10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2000" spc="-15" dirty="0">
                <a:solidFill>
                  <a:srgbClr val="0083F8"/>
                </a:solidFill>
                <a:latin typeface="Arial"/>
                <a:cs typeface="Arial"/>
              </a:rPr>
              <a:t>ч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е</a:t>
            </a:r>
            <a:r>
              <a:rPr sz="2000" spc="5" dirty="0">
                <a:solidFill>
                  <a:srgbClr val="0083F8"/>
                </a:solidFill>
                <a:latin typeface="Arial"/>
                <a:cs typeface="Arial"/>
              </a:rPr>
              <a:t>с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к</a:t>
            </a:r>
            <a:r>
              <a:rPr sz="2000" spc="-20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ми 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обучения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7217" y="3544265"/>
            <a:ext cx="33121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Распорядок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режим</a:t>
            </a:r>
            <a:r>
              <a:rPr sz="2000" spc="-8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дня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217" y="3849751"/>
            <a:ext cx="39687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Календарный учебный</a:t>
            </a:r>
            <a:r>
              <a:rPr sz="2000" spc="-9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график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Учебный</a:t>
            </a:r>
            <a:r>
              <a:rPr sz="2000" spc="-3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план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2304415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Комплексно	тематическое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04053" y="4459351"/>
            <a:ext cx="1716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планирование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32650" y="4459351"/>
            <a:ext cx="1510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орг</a:t>
            </a:r>
            <a:r>
              <a:rPr sz="2000" spc="-10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н</a:t>
            </a:r>
            <a:r>
              <a:rPr sz="2000" spc="-20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зации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7217" y="4703190"/>
            <a:ext cx="795655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образовательного</a:t>
            </a:r>
            <a:r>
              <a:rPr sz="2000" spc="-5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процесса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Расписание</a:t>
            </a:r>
            <a:r>
              <a:rPr sz="2000" spc="-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ННОД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Модель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двигательного</a:t>
            </a:r>
            <a:r>
              <a:rPr sz="2000" spc="-7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режима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Особенности организации</a:t>
            </a:r>
            <a:r>
              <a:rPr sz="2000" spc="-9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закаливания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Особенности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традиционных событий,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праздников,</a:t>
            </a:r>
            <a:r>
              <a:rPr sz="2000" spc="-11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мероприятий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891" y="4716794"/>
            <a:ext cx="1114425" cy="3937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2200" spc="-5" dirty="0">
                <a:latin typeface="Arial Black"/>
                <a:cs typeface="Arial Black"/>
              </a:rPr>
              <a:t>L/O/</a:t>
            </a:r>
            <a:r>
              <a:rPr sz="2200" spc="-15" dirty="0">
                <a:latin typeface="Arial Black"/>
                <a:cs typeface="Arial Black"/>
              </a:rPr>
              <a:t>G</a:t>
            </a:r>
            <a:r>
              <a:rPr sz="2200" spc="-5" dirty="0">
                <a:latin typeface="Arial Black"/>
                <a:cs typeface="Arial Black"/>
              </a:rPr>
              <a:t>/O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77200" y="0"/>
            <a:ext cx="1066800" cy="1114425"/>
          </a:xfrm>
          <a:custGeom>
            <a:avLst/>
            <a:gdLst/>
            <a:ahLst/>
            <a:cxnLst/>
            <a:rect l="l" t="t" r="r" b="b"/>
            <a:pathLst>
              <a:path w="1066800" h="1114425">
                <a:moveTo>
                  <a:pt x="1066800" y="0"/>
                </a:moveTo>
                <a:lnTo>
                  <a:pt x="457200" y="0"/>
                </a:lnTo>
                <a:lnTo>
                  <a:pt x="427285" y="57449"/>
                </a:lnTo>
                <a:lnTo>
                  <a:pt x="339328" y="208899"/>
                </a:lnTo>
                <a:lnTo>
                  <a:pt x="196006" y="422999"/>
                </a:lnTo>
                <a:lnTo>
                  <a:pt x="0" y="668401"/>
                </a:lnTo>
                <a:lnTo>
                  <a:pt x="423862" y="792896"/>
                </a:lnTo>
                <a:lnTo>
                  <a:pt x="762000" y="939990"/>
                </a:lnTo>
                <a:lnTo>
                  <a:pt x="985837" y="1062700"/>
                </a:lnTo>
                <a:lnTo>
                  <a:pt x="1066800" y="1114044"/>
                </a:lnTo>
                <a:lnTo>
                  <a:pt x="106680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92540" y="5551494"/>
            <a:ext cx="251460" cy="1306830"/>
          </a:xfrm>
          <a:custGeom>
            <a:avLst/>
            <a:gdLst/>
            <a:ahLst/>
            <a:cxnLst/>
            <a:rect l="l" t="t" r="r" b="b"/>
            <a:pathLst>
              <a:path w="251459" h="1306829">
                <a:moveTo>
                  <a:pt x="251459" y="0"/>
                </a:moveTo>
                <a:lnTo>
                  <a:pt x="160787" y="55394"/>
                </a:lnTo>
                <a:lnTo>
                  <a:pt x="79613" y="96108"/>
                </a:lnTo>
                <a:lnTo>
                  <a:pt x="21941" y="120755"/>
                </a:lnTo>
                <a:lnTo>
                  <a:pt x="0" y="129037"/>
                </a:lnTo>
                <a:lnTo>
                  <a:pt x="28819" y="213490"/>
                </a:lnTo>
                <a:lnTo>
                  <a:pt x="94059" y="452367"/>
                </a:lnTo>
                <a:lnTo>
                  <a:pt x="163895" y="823946"/>
                </a:lnTo>
                <a:lnTo>
                  <a:pt x="206501" y="1306503"/>
                </a:lnTo>
                <a:lnTo>
                  <a:pt x="251459" y="1303868"/>
                </a:lnTo>
                <a:lnTo>
                  <a:pt x="251459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5544" y="1333500"/>
            <a:ext cx="661670" cy="1026160"/>
          </a:xfrm>
          <a:custGeom>
            <a:avLst/>
            <a:gdLst/>
            <a:ahLst/>
            <a:cxnLst/>
            <a:rect l="l" t="t" r="r" b="b"/>
            <a:pathLst>
              <a:path w="661670" h="1026160">
                <a:moveTo>
                  <a:pt x="0" y="1025651"/>
                </a:moveTo>
                <a:lnTo>
                  <a:pt x="661415" y="1025651"/>
                </a:lnTo>
                <a:lnTo>
                  <a:pt x="661415" y="0"/>
                </a:lnTo>
                <a:lnTo>
                  <a:pt x="0" y="0"/>
                </a:lnTo>
                <a:lnTo>
                  <a:pt x="0" y="1025651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0303" y="1523"/>
            <a:ext cx="0" cy="4238625"/>
          </a:xfrm>
          <a:custGeom>
            <a:avLst/>
            <a:gdLst/>
            <a:ahLst/>
            <a:cxnLst/>
            <a:rect l="l" t="t" r="r" b="b"/>
            <a:pathLst>
              <a:path h="4238625">
                <a:moveTo>
                  <a:pt x="0" y="0"/>
                </a:moveTo>
                <a:lnTo>
                  <a:pt x="0" y="423824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7700" y="3496055"/>
            <a:ext cx="1013460" cy="1026160"/>
          </a:xfrm>
          <a:custGeom>
            <a:avLst/>
            <a:gdLst/>
            <a:ahLst/>
            <a:cxnLst/>
            <a:rect l="l" t="t" r="r" b="b"/>
            <a:pathLst>
              <a:path w="1013460" h="1026160">
                <a:moveTo>
                  <a:pt x="0" y="1025652"/>
                </a:moveTo>
                <a:lnTo>
                  <a:pt x="1013460" y="1025652"/>
                </a:lnTo>
                <a:lnTo>
                  <a:pt x="1013460" y="0"/>
                </a:lnTo>
                <a:lnTo>
                  <a:pt x="0" y="0"/>
                </a:lnTo>
                <a:lnTo>
                  <a:pt x="0" y="1025652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0286" y="464693"/>
            <a:ext cx="2897301" cy="2486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39" y="2151888"/>
            <a:ext cx="5332476" cy="2266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Спасибо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2036" y="3125851"/>
            <a:ext cx="45319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5194" algn="l"/>
              </a:tabLst>
            </a:pPr>
            <a:r>
              <a:rPr sz="5400" b="1" spc="-5" dirty="0">
                <a:solidFill>
                  <a:srgbClr val="CC3300"/>
                </a:solidFill>
                <a:latin typeface="Arial"/>
                <a:cs typeface="Arial"/>
              </a:rPr>
              <a:t>з</a:t>
            </a:r>
            <a:r>
              <a:rPr sz="5400" b="1" dirty="0">
                <a:solidFill>
                  <a:srgbClr val="CC3300"/>
                </a:solidFill>
                <a:latin typeface="Arial"/>
                <a:cs typeface="Arial"/>
              </a:rPr>
              <a:t>а	внимание!</a:t>
            </a:r>
            <a:endParaRPr sz="5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1459" y="4366259"/>
            <a:ext cx="1421892" cy="850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333756"/>
            <a:ext cx="4751832" cy="6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136" y="1224152"/>
            <a:ext cx="7948295" cy="2739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15595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CC3300"/>
                </a:solidFill>
                <a:latin typeface="Arial"/>
                <a:cs typeface="Arial"/>
              </a:rPr>
              <a:t>Основанием для 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разработки основной общеобразовательной 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программы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12065" marR="329565" algn="ctr">
              <a:lnSpc>
                <a:spcPct val="100000"/>
              </a:lnSpc>
            </a:pPr>
            <a:r>
              <a:rPr sz="1400" b="1" spc="-5" dirty="0">
                <a:solidFill>
                  <a:srgbClr val="CC3300"/>
                </a:solidFill>
                <a:latin typeface="Arial"/>
                <a:cs typeface="Arial"/>
              </a:rPr>
              <a:t>образовательной 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программы 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дошкольного </a:t>
            </a:r>
            <a:r>
              <a:rPr sz="1400" b="1" spc="-5" dirty="0">
                <a:solidFill>
                  <a:srgbClr val="CC3300"/>
                </a:solidFill>
                <a:latin typeface="Arial"/>
                <a:cs typeface="Arial"/>
              </a:rPr>
              <a:t>образования МБДОУ 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– 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детский 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сад №</a:t>
            </a:r>
            <a:r>
              <a:rPr sz="1400" b="1" spc="-1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3300"/>
                </a:solidFill>
                <a:latin typeface="Arial"/>
                <a:cs typeface="Arial"/>
              </a:rPr>
              <a:t>468  </a:t>
            </a:r>
            <a:r>
              <a:rPr sz="1400" b="1" spc="-15" dirty="0">
                <a:solidFill>
                  <a:srgbClr val="CC3300"/>
                </a:solidFill>
                <a:latin typeface="Arial"/>
                <a:cs typeface="Arial"/>
              </a:rPr>
              <a:t>являются 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следующие нормативно 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– </a:t>
            </a:r>
            <a:r>
              <a:rPr sz="1400" b="1" spc="-5" dirty="0">
                <a:solidFill>
                  <a:srgbClr val="CC3300"/>
                </a:solidFill>
                <a:latin typeface="Arial"/>
                <a:cs typeface="Arial"/>
              </a:rPr>
              <a:t>правовые</a:t>
            </a:r>
            <a:r>
              <a:rPr sz="1400" b="1" spc="4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документы:</a:t>
            </a:r>
            <a:endParaRPr sz="1400">
              <a:latin typeface="Arial"/>
              <a:cs typeface="Arial"/>
            </a:endParaRPr>
          </a:p>
          <a:p>
            <a:pPr marL="538480" marR="6350" indent="-342900" algn="just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538480" algn="l"/>
              </a:tabLst>
            </a:pP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Федеральный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закон </a:t>
            </a:r>
            <a:r>
              <a:rPr sz="1400" b="1" spc="-25" dirty="0">
                <a:solidFill>
                  <a:srgbClr val="0083F8"/>
                </a:solidFill>
                <a:latin typeface="Arial"/>
                <a:cs typeface="Arial"/>
              </a:rPr>
              <a:t>от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29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декабря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2012 </a:t>
            </a:r>
            <a:r>
              <a:rPr sz="1400" b="1" spc="-75" dirty="0">
                <a:solidFill>
                  <a:srgbClr val="0083F8"/>
                </a:solidFill>
                <a:latin typeface="Arial"/>
                <a:cs typeface="Arial"/>
              </a:rPr>
              <a:t>г.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№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273-фз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"Об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образовании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Российской 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Федерации"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(с изменениями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дополнениями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от:7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мая,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7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июня, 2, 23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июля,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25 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ноября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2013 </a:t>
            </a:r>
            <a:r>
              <a:rPr sz="1400" b="1" spc="-50" dirty="0">
                <a:solidFill>
                  <a:srgbClr val="0083F8"/>
                </a:solidFill>
                <a:latin typeface="Arial"/>
                <a:cs typeface="Arial"/>
              </a:rPr>
              <a:t>г.,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3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февраля,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5, 27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мая,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4, 28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июня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2014</a:t>
            </a:r>
            <a:r>
              <a:rPr sz="1400" b="1" spc="-5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0083F8"/>
                </a:solidFill>
                <a:latin typeface="Arial"/>
                <a:cs typeface="Arial"/>
              </a:rPr>
              <a:t>г.).</a:t>
            </a:r>
            <a:endParaRPr sz="1400">
              <a:latin typeface="Arial"/>
              <a:cs typeface="Arial"/>
            </a:endParaRPr>
          </a:p>
          <a:p>
            <a:pPr marL="538480" marR="5080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38480" algn="l"/>
              </a:tabLst>
            </a:pP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«Санитарно-эпидемиологические требования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к </a:t>
            </a:r>
            <a:r>
              <a:rPr sz="1400" b="1" spc="-25" dirty="0">
                <a:solidFill>
                  <a:srgbClr val="0083F8"/>
                </a:solidFill>
                <a:latin typeface="Arial"/>
                <a:cs typeface="Arial"/>
              </a:rPr>
              <a:t>устройству,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содержанию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организации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режима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работы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дошкольных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организациях».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Постановление 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Главного государственного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санитарного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врача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РФ </a:t>
            </a:r>
            <a:r>
              <a:rPr sz="1400" b="1" spc="-25" dirty="0">
                <a:solidFill>
                  <a:srgbClr val="0083F8"/>
                </a:solidFill>
                <a:latin typeface="Arial"/>
                <a:cs typeface="Arial"/>
              </a:rPr>
              <a:t>от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15.05.2013г.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№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26  (зарегистрировано министерство юстиции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РФ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29.05.2013 </a:t>
            </a:r>
            <a:r>
              <a:rPr sz="1400" b="1" spc="-50" dirty="0">
                <a:solidFill>
                  <a:srgbClr val="0083F8"/>
                </a:solidFill>
                <a:latin typeface="Arial"/>
                <a:cs typeface="Arial"/>
              </a:rPr>
              <a:t>г.,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регистрационный </a:t>
            </a:r>
            <a:r>
              <a:rPr sz="1400" b="1" spc="5" dirty="0">
                <a:solidFill>
                  <a:srgbClr val="0083F8"/>
                </a:solidFill>
                <a:latin typeface="Arial"/>
                <a:cs typeface="Arial"/>
              </a:rPr>
              <a:t>№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28564);</a:t>
            </a:r>
            <a:endParaRPr sz="1400">
              <a:latin typeface="Arial"/>
              <a:cs typeface="Arial"/>
            </a:endParaRPr>
          </a:p>
          <a:p>
            <a:pPr marL="538480" indent="-343535" algn="just">
              <a:lnSpc>
                <a:spcPct val="100000"/>
              </a:lnSpc>
              <a:buFont typeface="Arial"/>
              <a:buChar char="•"/>
              <a:tabLst>
                <a:tab pos="538480" algn="l"/>
              </a:tabLst>
            </a:pP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Приказ</a:t>
            </a:r>
            <a:r>
              <a:rPr sz="1400" b="1" spc="21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Министерства</a:t>
            </a:r>
            <a:r>
              <a:rPr sz="1400" b="1" spc="2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образования</a:t>
            </a:r>
            <a:r>
              <a:rPr sz="1400" b="1" spc="2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1400" b="1" spc="229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науки</a:t>
            </a:r>
            <a:r>
              <a:rPr sz="1400" b="1" spc="25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РФ</a:t>
            </a:r>
            <a:r>
              <a:rPr sz="1400" b="1" spc="2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0083F8"/>
                </a:solidFill>
                <a:latin typeface="Arial"/>
                <a:cs typeface="Arial"/>
              </a:rPr>
              <a:t>от</a:t>
            </a:r>
            <a:r>
              <a:rPr sz="1400" b="1" spc="22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30</a:t>
            </a:r>
            <a:r>
              <a:rPr sz="1400" b="1" spc="229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августа</a:t>
            </a:r>
            <a:r>
              <a:rPr sz="1400" b="1" spc="25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2013</a:t>
            </a:r>
            <a:r>
              <a:rPr sz="1400" b="1" spc="229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0083F8"/>
                </a:solidFill>
                <a:latin typeface="Arial"/>
                <a:cs typeface="Arial"/>
              </a:rPr>
              <a:t>г.</a:t>
            </a:r>
            <a:r>
              <a:rPr sz="1400" b="1" spc="2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№</a:t>
            </a:r>
            <a:r>
              <a:rPr sz="1400" b="1" spc="21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1014</a:t>
            </a:r>
            <a:r>
              <a:rPr sz="1400" b="1" spc="22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“Об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5916" y="3937253"/>
            <a:ext cx="1188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у</a:t>
            </a:r>
            <a:r>
              <a:rPr sz="1400" b="1" spc="5" dirty="0">
                <a:solidFill>
                  <a:srgbClr val="0083F8"/>
                </a:solidFill>
                <a:latin typeface="Arial"/>
                <a:cs typeface="Arial"/>
              </a:rPr>
              <a:t>т</a:t>
            </a:r>
            <a:r>
              <a:rPr sz="1400" b="1" spc="-25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е</a:t>
            </a:r>
            <a:r>
              <a:rPr sz="1400" b="1" spc="-35" dirty="0">
                <a:solidFill>
                  <a:srgbClr val="0083F8"/>
                </a:solidFill>
                <a:latin typeface="Arial"/>
                <a:cs typeface="Arial"/>
              </a:rPr>
              <a:t>р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жде</a:t>
            </a:r>
            <a:r>
              <a:rPr sz="1400" b="1" spc="5" dirty="0">
                <a:solidFill>
                  <a:srgbClr val="0083F8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1377" y="3937253"/>
            <a:ext cx="36023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795" algn="l"/>
                <a:tab pos="2033270" algn="l"/>
              </a:tabLst>
            </a:pP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	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осуществления	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образовательной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5916" y="4150614"/>
            <a:ext cx="1256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деятельности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8729" y="3937253"/>
            <a:ext cx="21380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100"/>
              </a:spcBef>
              <a:tabLst>
                <a:tab pos="739775" algn="l"/>
                <a:tab pos="1006475" algn="l"/>
              </a:tabLst>
            </a:pP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по</a:t>
            </a:r>
            <a:r>
              <a:rPr sz="1400" b="1" spc="-30" dirty="0">
                <a:solidFill>
                  <a:srgbClr val="0083F8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я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д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ка		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ор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г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н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1400" b="1" spc="-30" dirty="0">
                <a:solidFill>
                  <a:srgbClr val="0083F8"/>
                </a:solidFill>
                <a:latin typeface="Arial"/>
                <a:cs typeface="Arial"/>
              </a:rPr>
              <a:t>з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ации 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по	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основным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44695" y="4150614"/>
            <a:ext cx="3982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7450" algn="l"/>
                <a:tab pos="3910329" algn="l"/>
              </a:tabLst>
            </a:pPr>
            <a:r>
              <a:rPr sz="1400" b="1" spc="-20" dirty="0">
                <a:solidFill>
                  <a:srgbClr val="0083F8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бщео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б</a:t>
            </a:r>
            <a:r>
              <a:rPr sz="1400" b="1" spc="-20" dirty="0">
                <a:solidFill>
                  <a:srgbClr val="0083F8"/>
                </a:solidFill>
                <a:latin typeface="Arial"/>
                <a:cs typeface="Arial"/>
              </a:rPr>
              <a:t>р</a:t>
            </a:r>
            <a:r>
              <a:rPr sz="1400" b="1" spc="5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1400" b="1" spc="-40" dirty="0">
                <a:solidFill>
                  <a:srgbClr val="0083F8"/>
                </a:solidFill>
                <a:latin typeface="Arial"/>
                <a:cs typeface="Arial"/>
              </a:rPr>
              <a:t>з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о</a:t>
            </a:r>
            <a:r>
              <a:rPr sz="1400" b="1" spc="-30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1400" b="1" spc="-20" dirty="0">
                <a:solidFill>
                  <a:srgbClr val="0083F8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ель</a:t>
            </a:r>
            <a:r>
              <a:rPr sz="1400" b="1" spc="5" dirty="0">
                <a:solidFill>
                  <a:srgbClr val="0083F8"/>
                </a:solidFill>
                <a:latin typeface="Arial"/>
                <a:cs typeface="Arial"/>
              </a:rPr>
              <a:t>н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ым	пр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г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м</a:t>
            </a:r>
            <a:r>
              <a:rPr sz="1400" b="1" spc="-35" dirty="0">
                <a:solidFill>
                  <a:srgbClr val="0083F8"/>
                </a:solidFill>
                <a:latin typeface="Arial"/>
                <a:cs typeface="Arial"/>
              </a:rPr>
              <a:t>м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м	-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5916" y="4363973"/>
            <a:ext cx="5357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образовательным программам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дошкольного</a:t>
            </a:r>
            <a:r>
              <a:rPr sz="1400" b="1" spc="-4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образования”.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016" y="4577334"/>
            <a:ext cx="88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83F8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5916" y="4577334"/>
            <a:ext cx="74218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6765" algn="l"/>
                <a:tab pos="2195195" algn="l"/>
                <a:tab pos="3489325" algn="l"/>
                <a:tab pos="3748404" algn="l"/>
                <a:tab pos="4400550" algn="l"/>
                <a:tab pos="4819650" algn="l"/>
                <a:tab pos="5160010" algn="l"/>
                <a:tab pos="6195060" algn="l"/>
                <a:tab pos="6541134" algn="l"/>
                <a:tab pos="7075805" algn="l"/>
              </a:tabLst>
            </a:pP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При</a:t>
            </a:r>
            <a:r>
              <a:rPr sz="1400" b="1" spc="5" dirty="0">
                <a:solidFill>
                  <a:srgbClr val="0083F8"/>
                </a:solidFill>
                <a:latin typeface="Arial"/>
                <a:cs typeface="Arial"/>
              </a:rPr>
              <a:t>ка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з	</a:t>
            </a:r>
            <a:r>
              <a:rPr sz="1400" b="1" spc="5" dirty="0">
                <a:solidFill>
                  <a:srgbClr val="0083F8"/>
                </a:solidFill>
                <a:latin typeface="Arial"/>
                <a:cs typeface="Arial"/>
              </a:rPr>
              <a:t>М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ни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0083F8"/>
                </a:solidFill>
                <a:latin typeface="Arial"/>
                <a:cs typeface="Arial"/>
              </a:rPr>
              <a:t>т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е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0083F8"/>
                </a:solidFill>
                <a:latin typeface="Arial"/>
                <a:cs typeface="Arial"/>
              </a:rPr>
              <a:t>т</a:t>
            </a:r>
            <a:r>
              <a:rPr sz="1400" b="1" spc="-25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а	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б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р</a:t>
            </a:r>
            <a:r>
              <a:rPr sz="1400" b="1" spc="5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1400" b="1" spc="-40" dirty="0">
                <a:solidFill>
                  <a:srgbClr val="0083F8"/>
                </a:solidFill>
                <a:latin typeface="Arial"/>
                <a:cs typeface="Arial"/>
              </a:rPr>
              <a:t>з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</a:t>
            </a:r>
            <a:r>
              <a:rPr sz="1400" b="1" spc="-25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ния	и	н</a:t>
            </a:r>
            <a:r>
              <a:rPr sz="1400" b="1" spc="10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1400" b="1" spc="-50" dirty="0">
                <a:solidFill>
                  <a:srgbClr val="0083F8"/>
                </a:solidFill>
                <a:latin typeface="Arial"/>
                <a:cs typeface="Arial"/>
              </a:rPr>
              <a:t>у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ки	</a:t>
            </a:r>
            <a:r>
              <a:rPr sz="1400" b="1" spc="-25" dirty="0">
                <a:solidFill>
                  <a:srgbClr val="0083F8"/>
                </a:solidFill>
                <a:latin typeface="Arial"/>
                <a:cs typeface="Arial"/>
              </a:rPr>
              <a:t>Р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Ф	</a:t>
            </a:r>
            <a:r>
              <a:rPr sz="1400" b="1" spc="-45" dirty="0">
                <a:solidFill>
                  <a:srgbClr val="0083F8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т	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1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7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.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1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0</a:t>
            </a:r>
            <a:r>
              <a:rPr sz="1400" b="1" spc="5" dirty="0">
                <a:solidFill>
                  <a:srgbClr val="0083F8"/>
                </a:solidFill>
                <a:latin typeface="Arial"/>
                <a:cs typeface="Arial"/>
              </a:rPr>
              <a:t>.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2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0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1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3	№	</a:t>
            </a:r>
            <a:r>
              <a:rPr sz="1400" b="1" spc="-75" dirty="0">
                <a:solidFill>
                  <a:srgbClr val="0083F8"/>
                </a:solidFill>
                <a:latin typeface="Arial"/>
                <a:cs typeface="Arial"/>
              </a:rPr>
              <a:t>1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1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55	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"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Об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016" y="4790947"/>
            <a:ext cx="776541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89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утверждении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Федерального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государственного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образовательного стандарта  дошкольного</a:t>
            </a:r>
            <a:r>
              <a:rPr sz="1400" b="1" spc="-4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образования".</a:t>
            </a:r>
            <a:endParaRPr sz="14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Письмо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Министерства образования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науки РФ </a:t>
            </a:r>
            <a:r>
              <a:rPr sz="1400" b="1" spc="-25" dirty="0">
                <a:solidFill>
                  <a:srgbClr val="0083F8"/>
                </a:solidFill>
                <a:latin typeface="Arial"/>
                <a:cs typeface="Arial"/>
              </a:rPr>
              <a:t>от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28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февраля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2014 </a:t>
            </a:r>
            <a:r>
              <a:rPr sz="1400" b="1" spc="-75" dirty="0">
                <a:solidFill>
                  <a:srgbClr val="0083F8"/>
                </a:solidFill>
                <a:latin typeface="Arial"/>
                <a:cs typeface="Arial"/>
              </a:rPr>
              <a:t>г.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N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08-  249"Комментарии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к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ФГОС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дошкольного</a:t>
            </a:r>
            <a:r>
              <a:rPr sz="1400" b="1" spc="-4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образования".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Приказ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Министерства здравоохранения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социального развития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РФ </a:t>
            </a:r>
            <a:r>
              <a:rPr sz="1400" b="1" spc="-25" dirty="0">
                <a:solidFill>
                  <a:srgbClr val="0083F8"/>
                </a:solidFill>
                <a:latin typeface="Arial"/>
                <a:cs typeface="Arial"/>
              </a:rPr>
              <a:t>от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26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августа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2010 </a:t>
            </a:r>
            <a:r>
              <a:rPr sz="1400" b="1" spc="-80" dirty="0">
                <a:solidFill>
                  <a:srgbClr val="0083F8"/>
                </a:solidFill>
                <a:latin typeface="Arial"/>
                <a:cs typeface="Arial"/>
              </a:rPr>
              <a:t>г.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N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761н "Об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утверждении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Единого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квалификационного справочника  должностей </a:t>
            </a:r>
            <a:r>
              <a:rPr sz="1400" b="1" spc="-15" dirty="0">
                <a:solidFill>
                  <a:srgbClr val="0083F8"/>
                </a:solidFill>
                <a:latin typeface="Arial"/>
                <a:cs typeface="Arial"/>
              </a:rPr>
              <a:t>руководителей,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специалистов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служащих, раздел  "Квалификационные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характеристики должностей работников образования"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С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изменениями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дополнениями </a:t>
            </a:r>
            <a:r>
              <a:rPr sz="1400" b="1" spc="-25" dirty="0">
                <a:solidFill>
                  <a:srgbClr val="0083F8"/>
                </a:solidFill>
                <a:latin typeface="Arial"/>
                <a:cs typeface="Arial"/>
              </a:rPr>
              <a:t>от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31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мая </a:t>
            </a:r>
            <a:r>
              <a:rPr sz="1400" b="1" spc="-20" dirty="0">
                <a:solidFill>
                  <a:srgbClr val="0083F8"/>
                </a:solidFill>
                <a:latin typeface="Arial"/>
                <a:cs typeface="Arial"/>
              </a:rPr>
              <a:t>2011</a:t>
            </a:r>
            <a:r>
              <a:rPr sz="1400" b="1" spc="-75" dirty="0">
                <a:solidFill>
                  <a:srgbClr val="0083F8"/>
                </a:solidFill>
                <a:latin typeface="Arial"/>
                <a:cs typeface="Arial"/>
              </a:rPr>
              <a:t> г.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8824" y="260604"/>
            <a:ext cx="4751832" cy="6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267967"/>
            <a:ext cx="8569452" cy="4744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2311" y="260604"/>
            <a:ext cx="4750308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0417" y="1617979"/>
            <a:ext cx="7959090" cy="4086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52400" marR="92075" algn="just">
              <a:lnSpc>
                <a:spcPts val="2590"/>
              </a:lnSpc>
              <a:spcBef>
                <a:spcPts val="425"/>
              </a:spcBef>
              <a:tabLst>
                <a:tab pos="1913889" algn="l"/>
                <a:tab pos="4372610" algn="l"/>
              </a:tabLst>
            </a:pPr>
            <a:r>
              <a:rPr sz="2400" b="1" spc="-5" dirty="0">
                <a:solidFill>
                  <a:srgbClr val="0083F8"/>
                </a:solidFill>
                <a:latin typeface="Arial"/>
                <a:cs typeface="Arial"/>
              </a:rPr>
              <a:t>Цель	</a:t>
            </a:r>
            <a:r>
              <a:rPr sz="2400" b="1" dirty="0">
                <a:solidFill>
                  <a:srgbClr val="0083F8"/>
                </a:solidFill>
                <a:latin typeface="Arial"/>
                <a:cs typeface="Arial"/>
              </a:rPr>
              <a:t>основной	</a:t>
            </a:r>
            <a:r>
              <a:rPr sz="2400" b="1" spc="-5" dirty="0">
                <a:solidFill>
                  <a:srgbClr val="0083F8"/>
                </a:solidFill>
                <a:latin typeface="Arial"/>
                <a:cs typeface="Arial"/>
              </a:rPr>
              <a:t>общеобразовательной  программы </a:t>
            </a:r>
            <a:r>
              <a:rPr sz="2400" b="1" dirty="0">
                <a:solidFill>
                  <a:srgbClr val="0083F8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0083F8"/>
                </a:solidFill>
                <a:latin typeface="Arial"/>
                <a:cs typeface="Arial"/>
              </a:rPr>
              <a:t>образовательной </a:t>
            </a:r>
            <a:r>
              <a:rPr sz="2400" b="1" dirty="0">
                <a:solidFill>
                  <a:srgbClr val="0083F8"/>
                </a:solidFill>
                <a:latin typeface="Arial"/>
                <a:cs typeface="Arial"/>
              </a:rPr>
              <a:t>программы  дошкольного</a:t>
            </a:r>
            <a:r>
              <a:rPr sz="2400" b="1" spc="-2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83F8"/>
                </a:solidFill>
                <a:latin typeface="Arial"/>
                <a:cs typeface="Arial"/>
              </a:rPr>
              <a:t>образования:</a:t>
            </a:r>
            <a:endParaRPr sz="2400">
              <a:latin typeface="Arial"/>
              <a:cs typeface="Arial"/>
            </a:endParaRPr>
          </a:p>
          <a:p>
            <a:pPr marL="152400" marR="93980" algn="just">
              <a:lnSpc>
                <a:spcPct val="90000"/>
              </a:lnSpc>
              <a:spcBef>
                <a:spcPts val="545"/>
              </a:spcBef>
            </a:pP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создание благоприятных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условий для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полноценного  проживания ребенком дошкольного детства,  формирование основ базовой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культуры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личности,  всестороннее развитие психических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физических  </a:t>
            </a:r>
            <a:r>
              <a:rPr sz="2400" spc="-160" dirty="0">
                <a:solidFill>
                  <a:srgbClr val="0083F8"/>
                </a:solidFill>
                <a:latin typeface="Arial"/>
                <a:cs typeface="Arial"/>
              </a:rPr>
              <a:t>качес</a:t>
            </a:r>
            <a:r>
              <a:rPr sz="2400" b="1" spc="-240" baseline="-19097" dirty="0">
                <a:solidFill>
                  <a:srgbClr val="F8F8F8"/>
                </a:solidFill>
                <a:latin typeface="Arial"/>
                <a:cs typeface="Arial"/>
              </a:rPr>
              <a:t>P</a:t>
            </a:r>
            <a:r>
              <a:rPr sz="2400" spc="-160" dirty="0">
                <a:solidFill>
                  <a:srgbClr val="0083F8"/>
                </a:solidFill>
                <a:latin typeface="Arial"/>
                <a:cs typeface="Arial"/>
              </a:rPr>
              <a:t>т</a:t>
            </a:r>
            <a:r>
              <a:rPr sz="2400" b="1" spc="-240" baseline="-19097" dirty="0">
                <a:solidFill>
                  <a:srgbClr val="F8F8F8"/>
                </a:solidFill>
                <a:latin typeface="Arial"/>
                <a:cs typeface="Arial"/>
              </a:rPr>
              <a:t>r</a:t>
            </a:r>
            <a:r>
              <a:rPr sz="2400" spc="-160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2400" b="1" spc="-240" baseline="-19097" dirty="0">
                <a:solidFill>
                  <a:srgbClr val="F8F8F8"/>
                </a:solidFill>
                <a:latin typeface="Arial"/>
                <a:cs typeface="Arial"/>
              </a:rPr>
              <a:t>oduct</a:t>
            </a:r>
            <a:r>
              <a:rPr sz="2400" spc="-16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соответствии с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возрастными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и 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индивидуальными особенностями, подготовка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к 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жизни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современном обществе, формирование  предпосылок </a:t>
            </a:r>
            <a:r>
              <a:rPr sz="2400" dirty="0">
                <a:solidFill>
                  <a:srgbClr val="0083F8"/>
                </a:solidFill>
                <a:latin typeface="Arial"/>
                <a:cs typeface="Arial"/>
              </a:rPr>
              <a:t>к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учебной деятельности, обеспечение  безопасности жизнедеятельности</a:t>
            </a:r>
            <a:r>
              <a:rPr sz="2400" spc="2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83F8"/>
                </a:solidFill>
                <a:latin typeface="Arial"/>
                <a:cs typeface="Arial"/>
              </a:rPr>
              <a:t>дошкольника.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188976"/>
            <a:ext cx="4751832" cy="6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4582" y="0"/>
            <a:ext cx="2709417" cy="1862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96094"/>
            <a:ext cx="1423797" cy="1261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1423" y="953515"/>
            <a:ext cx="578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6060"/>
                </a:solidFill>
              </a:rPr>
              <a:t>Задачи </a:t>
            </a:r>
            <a:r>
              <a:rPr sz="1800" spc="-5" dirty="0">
                <a:solidFill>
                  <a:srgbClr val="FF6060"/>
                </a:solidFill>
              </a:rPr>
              <a:t>реализации обязательной </a:t>
            </a:r>
            <a:r>
              <a:rPr sz="1800" spc="-10" dirty="0">
                <a:solidFill>
                  <a:srgbClr val="FF6060"/>
                </a:solidFill>
              </a:rPr>
              <a:t>части</a:t>
            </a:r>
            <a:r>
              <a:rPr sz="1800" spc="90" dirty="0">
                <a:solidFill>
                  <a:srgbClr val="FF6060"/>
                </a:solidFill>
              </a:rPr>
              <a:t> </a:t>
            </a:r>
            <a:r>
              <a:rPr sz="1800" dirty="0">
                <a:solidFill>
                  <a:srgbClr val="FF6060"/>
                </a:solidFill>
              </a:rPr>
              <a:t>основной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258267" y="1172971"/>
            <a:ext cx="8413750" cy="534289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839720" marR="208279" indent="-2283460">
              <a:lnSpc>
                <a:spcPts val="1730"/>
              </a:lnSpc>
              <a:spcBef>
                <a:spcPts val="515"/>
              </a:spcBef>
            </a:pPr>
            <a:r>
              <a:rPr sz="1800" b="1" spc="-10" dirty="0">
                <a:solidFill>
                  <a:srgbClr val="FF6060"/>
                </a:solidFill>
                <a:latin typeface="Arial"/>
                <a:cs typeface="Arial"/>
              </a:rPr>
              <a:t>общеобразовательной </a:t>
            </a:r>
            <a:r>
              <a:rPr sz="1800" b="1" dirty="0">
                <a:solidFill>
                  <a:srgbClr val="FF6060"/>
                </a:solidFill>
                <a:latin typeface="Arial"/>
                <a:cs typeface="Arial"/>
              </a:rPr>
              <a:t>программы – </a:t>
            </a:r>
            <a:r>
              <a:rPr sz="1800" b="1" spc="-5" dirty="0">
                <a:solidFill>
                  <a:srgbClr val="FF6060"/>
                </a:solidFill>
                <a:latin typeface="Arial"/>
                <a:cs typeface="Arial"/>
              </a:rPr>
              <a:t>образовательной </a:t>
            </a:r>
            <a:r>
              <a:rPr sz="1800" b="1" dirty="0">
                <a:solidFill>
                  <a:srgbClr val="FF6060"/>
                </a:solidFill>
                <a:latin typeface="Arial"/>
                <a:cs typeface="Arial"/>
              </a:rPr>
              <a:t>программы  </a:t>
            </a:r>
            <a:r>
              <a:rPr sz="1800" b="1" spc="-10" dirty="0">
                <a:solidFill>
                  <a:srgbClr val="FF6060"/>
                </a:solidFill>
                <a:latin typeface="Arial"/>
                <a:cs typeface="Arial"/>
              </a:rPr>
              <a:t>дошкольного</a:t>
            </a:r>
            <a:r>
              <a:rPr sz="1800" b="1" spc="25" dirty="0">
                <a:solidFill>
                  <a:srgbClr val="FF60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6060"/>
                </a:solidFill>
                <a:latin typeface="Arial"/>
                <a:cs typeface="Arial"/>
              </a:rPr>
              <a:t>образования</a:t>
            </a:r>
            <a:endParaRPr sz="1800">
              <a:latin typeface="Arial"/>
              <a:cs typeface="Arial"/>
            </a:endParaRPr>
          </a:p>
          <a:p>
            <a:pPr marL="355600" marR="7620" indent="-342900" algn="just">
              <a:lnSpc>
                <a:spcPts val="1340"/>
              </a:lnSpc>
              <a:spcBef>
                <a:spcPts val="345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Охрана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укрепление физического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психического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здоровья детей,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том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числе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их 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эмоциональное</a:t>
            </a:r>
            <a:r>
              <a:rPr sz="1400" b="1" spc="-4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благополучие.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35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Обеспечение равных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возможностей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полноценного развития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каждого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ребенка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период  дошкольного детства независимо от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места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жительства,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пола,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нации, языка, социального 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статуса,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психофизиологических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других особенностей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(в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том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числе ограниченных  возможностей</a:t>
            </a:r>
            <a:r>
              <a:rPr sz="1400" b="1" spc="-2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здоровья).</a:t>
            </a:r>
            <a:endParaRPr sz="1400">
              <a:latin typeface="Arial"/>
              <a:cs typeface="Arial"/>
            </a:endParaRPr>
          </a:p>
          <a:p>
            <a:pPr marL="355600" marR="6350" indent="-342900" algn="just">
              <a:lnSpc>
                <a:spcPts val="1340"/>
              </a:lnSpc>
              <a:spcBef>
                <a:spcPts val="33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Обеспечение преемственности целей, задач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содержания образования,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реализуемых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в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рамках образовательных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программ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различных</a:t>
            </a:r>
            <a:r>
              <a:rPr sz="1400" b="1" spc="-8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уровней.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ts val="1340"/>
              </a:lnSpc>
              <a:spcBef>
                <a:spcPts val="345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Создание благоприятных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условий развития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детей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соответствии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с их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возрастными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индивидуальными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особенностями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склонностями, развитие способностей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творческого потенциала каждого ребенка как субъекта отношений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с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самим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собой,  другими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детьми, взрослыми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1400" b="1" spc="3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миром.</a:t>
            </a:r>
            <a:endParaRPr sz="1400">
              <a:latin typeface="Arial"/>
              <a:cs typeface="Arial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36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Объединение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обучения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воспитания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целостный образовательный процесс на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основе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духовно-нравственных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социокультурных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ценностей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принятых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обществе правил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 норм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поведения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интересах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человека,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семьи,</a:t>
            </a:r>
            <a:r>
              <a:rPr sz="1400" b="1" spc="-11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общества.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ts val="1340"/>
              </a:lnSpc>
              <a:spcBef>
                <a:spcPts val="33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Формирование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общей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культуры личности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детей,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том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числе ценностей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здорового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образа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жизни,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развития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их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социальных, нравственных, эстетических, интеллектуальных, 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физических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качеств, инициативности,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самостоятельности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ответственности ребенка,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формирования предпосылок учебной</a:t>
            </a:r>
            <a:r>
              <a:rPr sz="1400" b="1" spc="-3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деятельности.</a:t>
            </a:r>
            <a:endParaRPr sz="1400">
              <a:latin typeface="Arial"/>
              <a:cs typeface="Arial"/>
            </a:endParaRPr>
          </a:p>
          <a:p>
            <a:pPr marL="355600" marR="6350" indent="-342900" algn="just">
              <a:lnSpc>
                <a:spcPts val="1350"/>
              </a:lnSpc>
              <a:spcBef>
                <a:spcPts val="345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Обеспечение вариативности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разнообразия содержания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организационных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форм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дошкольного образования,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с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учетом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образовательных потребностей,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способностей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состояния здоровья</a:t>
            </a:r>
            <a:r>
              <a:rPr sz="1400" b="1" spc="-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детей.</a:t>
            </a:r>
            <a:endParaRPr sz="14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Развитие индивидуальных способностей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творческого потенциала каждого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ребенка.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Обеспечение психолого-педагогической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поддержки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семьи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повышения компетентности  родителей (законных представителей)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вопросах развития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образования,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охраны </a:t>
            </a:r>
            <a:r>
              <a:rPr sz="1400" b="1" dirty="0">
                <a:solidFill>
                  <a:srgbClr val="0083F8"/>
                </a:solidFill>
                <a:latin typeface="Arial"/>
                <a:cs typeface="Arial"/>
              </a:rPr>
              <a:t>и  </a:t>
            </a:r>
            <a:r>
              <a:rPr sz="1400" b="1" spc="-10" dirty="0">
                <a:solidFill>
                  <a:srgbClr val="0083F8"/>
                </a:solidFill>
                <a:latin typeface="Arial"/>
                <a:cs typeface="Arial"/>
              </a:rPr>
              <a:t>укрепления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здоровья</a:t>
            </a:r>
            <a:r>
              <a:rPr sz="1400" b="1" spc="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3F8"/>
                </a:solidFill>
                <a:latin typeface="Arial"/>
                <a:cs typeface="Arial"/>
              </a:rPr>
              <a:t>детей.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0683" y="260604"/>
            <a:ext cx="4535424" cy="646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4894"/>
            <a:ext cx="7991475" cy="42335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524510" marR="181610" indent="1905" algn="ctr">
              <a:lnSpc>
                <a:spcPct val="80100"/>
              </a:lnSpc>
              <a:spcBef>
                <a:spcPts val="580"/>
              </a:spcBef>
            </a:pPr>
            <a:r>
              <a:rPr sz="2000" b="1" dirty="0">
                <a:solidFill>
                  <a:srgbClr val="FF6060"/>
                </a:solidFill>
                <a:latin typeface="Arial"/>
                <a:cs typeface="Arial"/>
              </a:rPr>
              <a:t>Задачи реализации основной </a:t>
            </a:r>
            <a:r>
              <a:rPr sz="2000" b="1" spc="-5" dirty="0">
                <a:solidFill>
                  <a:srgbClr val="FF6060"/>
                </a:solidFill>
                <a:latin typeface="Arial"/>
                <a:cs typeface="Arial"/>
              </a:rPr>
              <a:t>общеобразовательной  </a:t>
            </a:r>
            <a:r>
              <a:rPr sz="2000" b="1" dirty="0">
                <a:solidFill>
                  <a:srgbClr val="FF6060"/>
                </a:solidFill>
                <a:latin typeface="Arial"/>
                <a:cs typeface="Arial"/>
              </a:rPr>
              <a:t>программы – </a:t>
            </a:r>
            <a:r>
              <a:rPr sz="2000" b="1" spc="-5" dirty="0">
                <a:solidFill>
                  <a:srgbClr val="FF6060"/>
                </a:solidFill>
                <a:latin typeface="Arial"/>
                <a:cs typeface="Arial"/>
              </a:rPr>
              <a:t>образовательной </a:t>
            </a:r>
            <a:r>
              <a:rPr sz="2000" b="1" dirty="0">
                <a:solidFill>
                  <a:srgbClr val="FF6060"/>
                </a:solidFill>
                <a:latin typeface="Arial"/>
                <a:cs typeface="Arial"/>
              </a:rPr>
              <a:t>программы </a:t>
            </a:r>
            <a:r>
              <a:rPr sz="2000" b="1" spc="-5" dirty="0">
                <a:solidFill>
                  <a:srgbClr val="FF6060"/>
                </a:solidFill>
                <a:latin typeface="Arial"/>
                <a:cs typeface="Arial"/>
              </a:rPr>
              <a:t>дошкольного  </a:t>
            </a:r>
            <a:r>
              <a:rPr sz="2000" b="1" dirty="0">
                <a:solidFill>
                  <a:srgbClr val="FF6060"/>
                </a:solidFill>
                <a:latin typeface="Arial"/>
                <a:cs typeface="Arial"/>
              </a:rPr>
              <a:t>образования в </a:t>
            </a:r>
            <a:r>
              <a:rPr sz="2000" b="1" spc="-5" dirty="0">
                <a:solidFill>
                  <a:srgbClr val="FF6060"/>
                </a:solidFill>
                <a:latin typeface="Arial"/>
                <a:cs typeface="Arial"/>
              </a:rPr>
              <a:t>части, формируемой</a:t>
            </a:r>
            <a:r>
              <a:rPr sz="2000" b="1" spc="-40" dirty="0">
                <a:solidFill>
                  <a:srgbClr val="FF6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6060"/>
                </a:solidFill>
                <a:latin typeface="Arial"/>
                <a:cs typeface="Arial"/>
              </a:rPr>
              <a:t>участниками</a:t>
            </a:r>
            <a:endParaRPr sz="2000">
              <a:latin typeface="Arial"/>
              <a:cs typeface="Arial"/>
            </a:endParaRPr>
          </a:p>
          <a:p>
            <a:pPr marL="339725" algn="ctr">
              <a:lnSpc>
                <a:spcPts val="1920"/>
              </a:lnSpc>
            </a:pPr>
            <a:r>
              <a:rPr sz="2000" b="1" spc="-5" dirty="0">
                <a:solidFill>
                  <a:srgbClr val="FF6060"/>
                </a:solidFill>
                <a:latin typeface="Arial"/>
                <a:cs typeface="Arial"/>
              </a:rPr>
              <a:t>образовательных</a:t>
            </a:r>
            <a:r>
              <a:rPr sz="2000" b="1" dirty="0">
                <a:solidFill>
                  <a:srgbClr val="FF6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6060"/>
                </a:solidFill>
                <a:latin typeface="Arial"/>
                <a:cs typeface="Arial"/>
              </a:rPr>
              <a:t>отношений</a:t>
            </a:r>
            <a:endParaRPr sz="2000">
              <a:latin typeface="Arial"/>
              <a:cs typeface="Arial"/>
            </a:endParaRPr>
          </a:p>
          <a:p>
            <a:pPr marL="355600" marR="5715" indent="-343535" algn="just">
              <a:lnSpc>
                <a:spcPct val="80000"/>
              </a:lnSpc>
              <a:spcBef>
                <a:spcPts val="480"/>
              </a:spcBef>
              <a:buChar char="•"/>
              <a:tabLst>
                <a:tab pos="356235" algn="l"/>
              </a:tabLst>
            </a:pP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Воспитание любви к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малой Родине, родному краю осознание  его многонациональности, многоаспектности. </a:t>
            </a:r>
            <a:r>
              <a:rPr sz="2000" spc="-10" dirty="0">
                <a:solidFill>
                  <a:srgbClr val="0083F8"/>
                </a:solidFill>
                <a:latin typeface="Arial"/>
                <a:cs typeface="Arial"/>
              </a:rPr>
              <a:t>Формирование 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общей культуры </a:t>
            </a:r>
            <a:r>
              <a:rPr sz="2000" spc="-10" dirty="0">
                <a:solidFill>
                  <a:srgbClr val="0083F8"/>
                </a:solidFill>
                <a:latin typeface="Arial"/>
                <a:cs typeface="Arial"/>
              </a:rPr>
              <a:t>личности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с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учетом </a:t>
            </a:r>
            <a:r>
              <a:rPr sz="2000" spc="-10" dirty="0">
                <a:solidFill>
                  <a:srgbClr val="0083F8"/>
                </a:solidFill>
                <a:latin typeface="Arial"/>
                <a:cs typeface="Arial"/>
              </a:rPr>
              <a:t>этнокультурной 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составляющей</a:t>
            </a:r>
            <a:r>
              <a:rPr sz="2000" spc="-4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образования.</a:t>
            </a:r>
            <a:endParaRPr sz="2000">
              <a:latin typeface="Arial"/>
              <a:cs typeface="Arial"/>
            </a:endParaRPr>
          </a:p>
          <a:p>
            <a:pPr marL="355600" marR="5080" indent="-343535" algn="just">
              <a:lnSpc>
                <a:spcPts val="1920"/>
              </a:lnSpc>
              <a:spcBef>
                <a:spcPts val="465"/>
              </a:spcBef>
              <a:buChar char="•"/>
              <a:tabLst>
                <a:tab pos="356235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Формирование духовно-нравственного </a:t>
            </a:r>
            <a:r>
              <a:rPr sz="2000" spc="-10" dirty="0">
                <a:solidFill>
                  <a:srgbClr val="0083F8"/>
                </a:solidFill>
                <a:latin typeface="Arial"/>
                <a:cs typeface="Arial"/>
              </a:rPr>
              <a:t>отношения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чувства  сопричастности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к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родному дому,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семье,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детскому саду, городу  Екатеринбург, родному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краю,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культурному наследию своего  народа.</a:t>
            </a:r>
            <a:endParaRPr sz="2000">
              <a:latin typeface="Arial"/>
              <a:cs typeface="Arial"/>
            </a:endParaRPr>
          </a:p>
          <a:p>
            <a:pPr marL="355600" indent="-343535" algn="just">
              <a:lnSpc>
                <a:spcPts val="2160"/>
              </a:lnSpc>
              <a:spcBef>
                <a:spcPts val="15"/>
              </a:spcBef>
              <a:buChar char="•"/>
              <a:tabLst>
                <a:tab pos="356235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Формирование бережного </a:t>
            </a:r>
            <a:r>
              <a:rPr sz="2000" spc="-10" dirty="0">
                <a:solidFill>
                  <a:srgbClr val="0083F8"/>
                </a:solidFill>
                <a:latin typeface="Arial"/>
                <a:cs typeface="Arial"/>
              </a:rPr>
              <a:t>отношения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к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родной</a:t>
            </a:r>
            <a:r>
              <a:rPr sz="2000" spc="5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83F8"/>
                </a:solidFill>
                <a:latin typeface="Arial"/>
                <a:cs typeface="Arial"/>
              </a:rPr>
              <a:t>природе,</a:t>
            </a:r>
            <a:endParaRPr sz="2000">
              <a:latin typeface="Arial"/>
              <a:cs typeface="Arial"/>
            </a:endParaRPr>
          </a:p>
          <a:p>
            <a:pPr marL="355600" algn="just">
              <a:lnSpc>
                <a:spcPts val="2160"/>
              </a:lnSpc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окружающему</a:t>
            </a:r>
            <a:r>
              <a:rPr sz="2000" spc="-2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3F8"/>
                </a:solidFill>
                <a:latin typeface="Arial"/>
                <a:cs typeface="Arial"/>
              </a:rPr>
              <a:t>миру.</a:t>
            </a:r>
            <a:endParaRPr sz="2000">
              <a:latin typeface="Arial"/>
              <a:cs typeface="Arial"/>
            </a:endParaRPr>
          </a:p>
          <a:p>
            <a:pPr marL="355600" marR="8255" indent="-343535" algn="just">
              <a:lnSpc>
                <a:spcPct val="80000"/>
              </a:lnSpc>
              <a:spcBef>
                <a:spcPts val="480"/>
              </a:spcBef>
              <a:buChar char="•"/>
              <a:tabLst>
                <a:tab pos="356235" algn="l"/>
              </a:tabLst>
            </a:pP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Формирование начал культуры здорового образа жизни </a:t>
            </a:r>
            <a:r>
              <a:rPr sz="2000" spc="-15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2000" spc="52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основе национально-культурных</a:t>
            </a:r>
            <a:r>
              <a:rPr sz="2000" spc="-7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83F8"/>
                </a:solidFill>
                <a:latin typeface="Arial"/>
                <a:cs typeface="Arial"/>
              </a:rPr>
              <a:t>традиций.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683" y="333756"/>
            <a:ext cx="4535424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105661"/>
            <a:ext cx="8267065" cy="54876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712470" marR="361950" indent="-1905" algn="ctr">
              <a:lnSpc>
                <a:spcPts val="1540"/>
              </a:lnSpc>
              <a:spcBef>
                <a:spcPts val="459"/>
              </a:spcBef>
            </a:pPr>
            <a:r>
              <a:rPr sz="1600" b="1" spc="-10" dirty="0">
                <a:solidFill>
                  <a:srgbClr val="FF6060"/>
                </a:solidFill>
                <a:latin typeface="Arial"/>
                <a:cs typeface="Arial"/>
              </a:rPr>
              <a:t>Содержание обязательной части </a:t>
            </a:r>
            <a:r>
              <a:rPr sz="1600" b="1" spc="-5" dirty="0">
                <a:solidFill>
                  <a:srgbClr val="FF6060"/>
                </a:solidFill>
                <a:latin typeface="Arial"/>
                <a:cs typeface="Arial"/>
              </a:rPr>
              <a:t>основной </a:t>
            </a:r>
            <a:r>
              <a:rPr sz="1600" b="1" spc="-10" dirty="0">
                <a:solidFill>
                  <a:srgbClr val="FF6060"/>
                </a:solidFill>
                <a:latin typeface="Arial"/>
                <a:cs typeface="Arial"/>
              </a:rPr>
              <a:t>общеобразовательной  программы </a:t>
            </a:r>
            <a:r>
              <a:rPr sz="1600" b="1" spc="-5" dirty="0">
                <a:solidFill>
                  <a:srgbClr val="FF6060"/>
                </a:solidFill>
                <a:latin typeface="Arial"/>
                <a:cs typeface="Arial"/>
              </a:rPr>
              <a:t>– образовательной </a:t>
            </a:r>
            <a:r>
              <a:rPr sz="1600" b="1" spc="-10" dirty="0">
                <a:solidFill>
                  <a:srgbClr val="FF6060"/>
                </a:solidFill>
                <a:latin typeface="Arial"/>
                <a:cs typeface="Arial"/>
              </a:rPr>
              <a:t>программы дошкольного </a:t>
            </a:r>
            <a:r>
              <a:rPr sz="1600" b="1" spc="-5" dirty="0">
                <a:solidFill>
                  <a:srgbClr val="FF6060"/>
                </a:solidFill>
                <a:latin typeface="Arial"/>
                <a:cs typeface="Arial"/>
              </a:rPr>
              <a:t>образования  </a:t>
            </a:r>
            <a:r>
              <a:rPr sz="1600" b="1" spc="-10" dirty="0">
                <a:solidFill>
                  <a:srgbClr val="FF6060"/>
                </a:solidFill>
                <a:latin typeface="Arial"/>
                <a:cs typeface="Arial"/>
              </a:rPr>
              <a:t>соответствует следующим</a:t>
            </a:r>
            <a:r>
              <a:rPr sz="1600" b="1" spc="110" dirty="0">
                <a:solidFill>
                  <a:srgbClr val="FF6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6060"/>
                </a:solidFill>
                <a:latin typeface="Arial"/>
                <a:cs typeface="Arial"/>
              </a:rPr>
              <a:t>принципам:</a:t>
            </a:r>
            <a:endParaRPr sz="16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390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полноценное проживание ребенком всех этапов детства (младенческого, раннего  и дошкольного возраста),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обогащение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(амплификация) детского</a:t>
            </a:r>
            <a:r>
              <a:rPr sz="1600" spc="19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развития;</a:t>
            </a:r>
            <a:endParaRPr sz="1600" dirty="0">
              <a:latin typeface="Arial"/>
              <a:cs typeface="Arial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385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построение образовательной деятельности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основе индивидуальных  особенностей каждого ребенка,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при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котором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сам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ребенок становится активным в  выборе содержания своего образования, становится субъектом образования  (далее - индивидуализация дошкольного</a:t>
            </a:r>
            <a:r>
              <a:rPr sz="1600" spc="14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образования);</a:t>
            </a:r>
            <a:endParaRPr sz="1600" dirty="0">
              <a:latin typeface="Arial"/>
              <a:cs typeface="Arial"/>
            </a:endParaRPr>
          </a:p>
          <a:p>
            <a:pPr marL="355600" marR="7620" indent="-342900" algn="just">
              <a:lnSpc>
                <a:spcPts val="1540"/>
              </a:lnSpc>
              <a:spcBef>
                <a:spcPts val="370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содействие и сотрудничество детей и взрослых, признание ребенка полноценным  участником (субъектом)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образовательных</a:t>
            </a:r>
            <a:r>
              <a:rPr sz="1600" spc="17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отношений;</a:t>
            </a:r>
            <a:endParaRPr sz="160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поддержка инициативы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детей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различных видах</a:t>
            </a:r>
            <a:r>
              <a:rPr sz="1600" spc="204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деятельности;</a:t>
            </a:r>
            <a:endParaRPr sz="160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сотрудничество Организации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</a:t>
            </a:r>
            <a:r>
              <a:rPr sz="1600" spc="15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семьей;</a:t>
            </a:r>
            <a:endParaRPr sz="1600" dirty="0">
              <a:latin typeface="Arial"/>
              <a:cs typeface="Arial"/>
            </a:endParaRPr>
          </a:p>
          <a:p>
            <a:pPr marL="355600" marR="5080" indent="-342900">
              <a:lnSpc>
                <a:spcPts val="154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приобщение детей к социокультурным нормам, традициям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семьи,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общества и  государства;</a:t>
            </a:r>
            <a:endParaRPr sz="1600" dirty="0">
              <a:latin typeface="Arial"/>
              <a:cs typeface="Arial"/>
            </a:endParaRPr>
          </a:p>
          <a:p>
            <a:pPr marL="355600" marR="5080" indent="-342900">
              <a:lnSpc>
                <a:spcPts val="1540"/>
              </a:lnSpc>
              <a:spcBef>
                <a:spcPts val="37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формирование познавательных интересов и познавательных действий ребенка в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различных видах</a:t>
            </a:r>
            <a:r>
              <a:rPr sz="1600" spc="6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деятельности;</a:t>
            </a:r>
            <a:endParaRPr sz="1600" dirty="0">
              <a:latin typeface="Arial"/>
              <a:cs typeface="Arial"/>
            </a:endParaRPr>
          </a:p>
          <a:p>
            <a:pPr marL="355600" marR="5715" indent="-342900">
              <a:lnSpc>
                <a:spcPts val="154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  <a:tab pos="1610995" algn="l"/>
                <a:tab pos="3074670" algn="l"/>
                <a:tab pos="4497070" algn="l"/>
                <a:tab pos="5903595" algn="l"/>
                <a:tab pos="7424420" algn="l"/>
              </a:tabLst>
            </a:pP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зра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тная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0083F8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екватно</a:t>
            </a:r>
            <a:r>
              <a:rPr sz="1600" spc="10" dirty="0">
                <a:solidFill>
                  <a:srgbClr val="0083F8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ть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</a:t>
            </a:r>
            <a:r>
              <a:rPr sz="1600" spc="5" dirty="0">
                <a:solidFill>
                  <a:srgbClr val="0083F8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шко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л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ь</a:t>
            </a:r>
            <a:r>
              <a:rPr sz="1600" spc="-15" dirty="0">
                <a:solidFill>
                  <a:srgbClr val="0083F8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го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об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азо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н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ия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(соо</a:t>
            </a:r>
            <a:r>
              <a:rPr sz="1600" spc="10" dirty="0">
                <a:solidFill>
                  <a:srgbClr val="0083F8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етствие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	</a:t>
            </a:r>
            <a:r>
              <a:rPr sz="1600" spc="-15" dirty="0">
                <a:solidFill>
                  <a:srgbClr val="0083F8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л</a:t>
            </a:r>
            <a:r>
              <a:rPr sz="1600" spc="5" dirty="0">
                <a:solidFill>
                  <a:srgbClr val="0083F8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й,  требований,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методов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возрасту и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особенностям</a:t>
            </a:r>
            <a:r>
              <a:rPr sz="1600" spc="15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развития);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учет этнокультурной ситуации развития</a:t>
            </a:r>
            <a:r>
              <a:rPr sz="1600" spc="229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детей.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принцип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развивающего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образования,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целью которого является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развитие</a:t>
            </a:r>
            <a:r>
              <a:rPr sz="1600" spc="31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ребенка;</a:t>
            </a:r>
            <a:endParaRPr sz="16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380"/>
              </a:spcBef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сочетает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принципы научной обоснованности 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практической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применимости  (содержание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Программы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соответствует основным положениям возрастной  психологии и дошкольной педагогики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и,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как показывает опыт, может быть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успешно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реализована в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массовой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практике дошкольного</a:t>
            </a:r>
            <a:r>
              <a:rPr sz="1600" spc="17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образования);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333756"/>
            <a:ext cx="6624828" cy="707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464310"/>
            <a:ext cx="8074025" cy="21228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 marR="5080" indent="-342900" algn="just">
              <a:lnSpc>
                <a:spcPts val="1540"/>
              </a:lnSpc>
              <a:spcBef>
                <a:spcPts val="459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соответствует критериям полноты, необходимости 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достаточности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(позволяя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решать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поставленные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цели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 задачи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при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использовании разумного «минимума»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материала);</a:t>
            </a:r>
            <a:endParaRPr sz="1600">
              <a:latin typeface="Arial"/>
              <a:cs typeface="Arial"/>
            </a:endParaRPr>
          </a:p>
          <a:p>
            <a:pPr marL="354965" marR="6985" indent="-342900" algn="just">
              <a:lnSpc>
                <a:spcPct val="80100"/>
              </a:lnSpc>
              <a:spcBef>
                <a:spcPts val="390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обеспечивает единство воспитательных, развивающих и обучающих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целей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  задач процесса образования детей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дошкольного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возраста, в ходе реализации  которых формируются такие качества, которые являются ключевыми в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развитии 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дошкольников;</a:t>
            </a:r>
            <a:endParaRPr sz="1600">
              <a:latin typeface="Arial"/>
              <a:cs typeface="Arial"/>
            </a:endParaRPr>
          </a:p>
          <a:p>
            <a:pPr marL="354965" marR="8255" indent="-342900" algn="just">
              <a:lnSpc>
                <a:spcPts val="1540"/>
              </a:lnSpc>
              <a:spcBef>
                <a:spcPts val="365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строится с учетом принципа интеграции образовательных областей в  соответствии с возрастными возможностями и особенностями детей,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спецификой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возможностями образовательных</a:t>
            </a:r>
            <a:r>
              <a:rPr sz="1600" spc="17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областей;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3561410"/>
            <a:ext cx="2339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  <a:tab pos="2101850" algn="l"/>
              </a:tabLst>
            </a:pP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основы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аетс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я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5560" y="3561410"/>
            <a:ext cx="5344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2270" algn="l"/>
                <a:tab pos="4237355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комплексно-тематическом	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принципе	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построения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3757040"/>
            <a:ext cx="8074659" cy="2805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образовательного</a:t>
            </a:r>
            <a:r>
              <a:rPr sz="1600" spc="4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процесса;</a:t>
            </a:r>
            <a:endParaRPr sz="1600">
              <a:latin typeface="Arial"/>
              <a:cs typeface="Arial"/>
            </a:endParaRPr>
          </a:p>
          <a:p>
            <a:pPr marL="354965" marR="5080" indent="-342900" algn="just">
              <a:lnSpc>
                <a:spcPct val="80000"/>
              </a:lnSpc>
              <a:spcBef>
                <a:spcPts val="385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предусматривает решение программных образовательных задач в совместной  деятельности взрослого 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детей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 самостоятельной деятельности  дошкольников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не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только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 рамках непосредственно образовательной  деятельности,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но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при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проведении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режимных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моментов в соответствии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со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спецификой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дошкольного</a:t>
            </a:r>
            <a:r>
              <a:rPr sz="1600" spc="9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образования;</a:t>
            </a:r>
            <a:endParaRPr sz="1600">
              <a:latin typeface="Arial"/>
              <a:cs typeface="Arial"/>
            </a:endParaRPr>
          </a:p>
          <a:p>
            <a:pPr marL="354965" marR="6350" indent="-342900" algn="just">
              <a:lnSpc>
                <a:spcPct val="80100"/>
              </a:lnSpc>
              <a:spcBef>
                <a:spcPts val="380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предполагает построение образовательного процесса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на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адекватных возрасту  формах работы с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детьми.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Основной формой работы с дошкольниками и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ведущим видом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их деятельности является</a:t>
            </a:r>
            <a:r>
              <a:rPr sz="1600" spc="135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игра;</a:t>
            </a:r>
            <a:endParaRPr sz="1600">
              <a:latin typeface="Arial"/>
              <a:cs typeface="Arial"/>
            </a:endParaRPr>
          </a:p>
          <a:p>
            <a:pPr marL="354965" marR="8890" indent="-342900" algn="just">
              <a:lnSpc>
                <a:spcPts val="1540"/>
              </a:lnSpc>
              <a:spcBef>
                <a:spcPts val="370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допускает варьирование образовательного процесса в зависимости от 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региональных</a:t>
            </a:r>
            <a:r>
              <a:rPr sz="1600" spc="6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особенностей;</a:t>
            </a:r>
            <a:endParaRPr sz="1600">
              <a:latin typeface="Arial"/>
              <a:cs typeface="Arial"/>
            </a:endParaRPr>
          </a:p>
          <a:p>
            <a:pPr marL="354965" marR="7620" indent="-342900" algn="just">
              <a:lnSpc>
                <a:spcPct val="80000"/>
              </a:lnSpc>
              <a:spcBef>
                <a:spcPts val="390"/>
              </a:spcBef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строится с учетом соблюдения преемственности </a:t>
            </a:r>
            <a:r>
              <a:rPr sz="1600" dirty="0">
                <a:solidFill>
                  <a:srgbClr val="0083F8"/>
                </a:solidFill>
                <a:latin typeface="Arial"/>
                <a:cs typeface="Arial"/>
              </a:rPr>
              <a:t>между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всеми возрастными  дошкольными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группами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и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между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детским садом и </a:t>
            </a:r>
            <a:r>
              <a:rPr sz="1600" spc="-10" dirty="0">
                <a:solidFill>
                  <a:srgbClr val="0083F8"/>
                </a:solidFill>
                <a:latin typeface="Arial"/>
                <a:cs typeface="Arial"/>
              </a:rPr>
              <a:t>начальной</a:t>
            </a:r>
            <a:r>
              <a:rPr sz="1600" spc="270" dirty="0">
                <a:solidFill>
                  <a:srgbClr val="0083F8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83F8"/>
                </a:solidFill>
                <a:latin typeface="Arial"/>
                <a:cs typeface="Arial"/>
              </a:rPr>
              <a:t>школой.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9495" y="333756"/>
            <a:ext cx="6624828" cy="707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2940</Words>
  <Application>Microsoft Office PowerPoint</Application>
  <PresentationFormat>Экран (4:3)</PresentationFormat>
  <Paragraphs>181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реализации обязательной части основной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Планируемые результаты освоения</vt:lpstr>
      <vt:lpstr>Целевые ориентиры на этапе завершения дошкольного</vt:lpstr>
      <vt:lpstr>Целевые ориентиры ООП ДО в части,</vt:lpstr>
      <vt:lpstr>Презентация PowerPoint</vt:lpstr>
      <vt:lpstr>Презентация PowerPoint</vt:lpstr>
      <vt:lpstr>Содержание образовательных</vt:lpstr>
      <vt:lpstr>Используемые программы:</vt:lpstr>
      <vt:lpstr>Основные направления и формы</vt:lpstr>
      <vt:lpstr>ОРГАНИЗАЦИОННЫЙ РАЗДЕЛ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Alexander Veraksa</dc:creator>
  <cp:lastModifiedBy>МБДОУ-468</cp:lastModifiedBy>
  <cp:revision>2</cp:revision>
  <dcterms:created xsi:type="dcterms:W3CDTF">2021-01-27T07:11:01Z</dcterms:created>
  <dcterms:modified xsi:type="dcterms:W3CDTF">2021-01-27T07:39:11Z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2021-01-27T00:00:00Z</vt:filetime>
  </property>
</Properties>
</file>